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24"/>
      <p:bold r:id="rId25"/>
      <p:italic r:id="rId26"/>
      <p:boldItalic r:id="rId27"/>
    </p:embeddedFont>
    <p:embeddedFont>
      <p:font typeface="Oswald" panose="00000500000000000000" pitchFamily="2" charset="0"/>
      <p:regular r:id="rId28"/>
      <p:bold r:id="rId29"/>
    </p:embeddedFont>
    <p:embeddedFont>
      <p:font typeface="Playfair Display" panose="00000500000000000000" pitchFamily="2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52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font" Target="fonts/font9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23b781c9b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23b781c9b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22fa7ad109_1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22fa7ad109_1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23b781c9b3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23b781c9b3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1b02843523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1b02843523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1b02843523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1b02843523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50% disagreed, but 30% is a very high number to agree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23b781c9b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23b781c9b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22fa7ad109_1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22fa7ad109_1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23b781c9b3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23b781c9b3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1b02843523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1b02843523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23b781c9b3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23b781c9b3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Plug here about Tuesday 1:45 presentations that address this future research?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23b781c9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23b781c9b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Show of hands - who in here plays video games? Get them thinking about future questions at end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my experience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 you think you play video games? Do you use them in your classroom? How?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Possibility for games in everything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22fa7ad109_1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22fa7ad109_1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23b781c9b3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23b781c9b3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23b781c9b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23b781c9b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23b781c9b3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23b781c9b3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22fa7ad10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22fa7ad10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22fa7ad10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22fa7ad109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22fa7ad109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22fa7ad109_1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2fa7ad109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2fa7ad109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a typical weekday/weekend, how many hours do you spend playing games on a digital device?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Weekday	Weekend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7+ hours	2	0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5-6 hours	2	3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3-4 hours	6	9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1-2 hours	14	18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Zero		26	20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1b02843523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1b02843523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4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op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85375" y="998475"/>
            <a:ext cx="7195200" cy="27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PSTs’ Experiences with and Attitudes about Video Games</a:t>
            </a:r>
            <a:endParaRPr dirty="0"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0" y="3704775"/>
            <a:ext cx="9144000" cy="67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85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16"/>
              <a:t>Sam von Gillern, Xinhao Xu, Carolyn Stufft, &amp; Hillary Gould</a:t>
            </a:r>
            <a:endParaRPr sz="2616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-46025" y="2495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Most Used Digital Device for Gaming</a:t>
            </a:r>
            <a:endParaRPr sz="3200"/>
          </a:p>
        </p:txBody>
      </p:sp>
      <p:pic>
        <p:nvPicPr>
          <p:cNvPr id="117" name="Google Shape;117;p22"/>
          <p:cNvPicPr preferRelativeResize="0"/>
          <p:nvPr/>
        </p:nvPicPr>
        <p:blipFill rotWithShape="1">
          <a:blip r:embed="rId3">
            <a:alphaModFix/>
          </a:blip>
          <a:srcRect l="2570" t="16638" r="2579" b="3290"/>
          <a:stretch/>
        </p:blipFill>
        <p:spPr>
          <a:xfrm>
            <a:off x="0" y="1250375"/>
            <a:ext cx="9144000" cy="351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Attitudes About Games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Perceptions About Self &amp; Video Games</a:t>
            </a:r>
            <a:endParaRPr sz="3200"/>
          </a:p>
        </p:txBody>
      </p:sp>
      <p:sp>
        <p:nvSpPr>
          <p:cNvPr id="128" name="Google Shape;128;p24"/>
          <p:cNvSpPr txBox="1">
            <a:spLocks noGrp="1"/>
          </p:cNvSpPr>
          <p:nvPr>
            <p:ph type="body" idx="1"/>
          </p:nvPr>
        </p:nvSpPr>
        <p:spPr>
          <a:xfrm>
            <a:off x="311700" y="1223075"/>
            <a:ext cx="8520600" cy="39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Many PSTs themselves did not play video games, but these same participants had many positive views on video games: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Can teach them things (78% agreed, 4% disagreed)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Help them become a team-player (64% agreed, 16% disagreed)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Allow them to feel how it is like to live like someone else (56% agreed, 20% disagreed)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Video games are fun (80% agreed, 10% disagreed)</a:t>
            </a:r>
            <a:endParaRPr sz="22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>
            <a:spLocks noGrp="1"/>
          </p:cNvSpPr>
          <p:nvPr>
            <p:ph type="title"/>
          </p:nvPr>
        </p:nvSpPr>
        <p:spPr>
          <a:xfrm>
            <a:off x="-64750" y="2034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Perceptions About Self &amp; Video Games</a:t>
            </a:r>
            <a:endParaRPr sz="3200"/>
          </a:p>
        </p:txBody>
      </p:sp>
      <p:pic>
        <p:nvPicPr>
          <p:cNvPr id="134" name="Google Shape;134;p25"/>
          <p:cNvPicPr preferRelativeResize="0"/>
          <p:nvPr/>
        </p:nvPicPr>
        <p:blipFill rotWithShape="1">
          <a:blip r:embed="rId3">
            <a:alphaModFix/>
          </a:blip>
          <a:srcRect t="1960"/>
          <a:stretch/>
        </p:blipFill>
        <p:spPr>
          <a:xfrm>
            <a:off x="-81700" y="1449250"/>
            <a:ext cx="9307399" cy="3444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5"/>
          <p:cNvPicPr preferRelativeResize="0"/>
          <p:nvPr/>
        </p:nvPicPr>
        <p:blipFill rotWithShape="1">
          <a:blip r:embed="rId4">
            <a:alphaModFix/>
          </a:blip>
          <a:srcRect b="89899"/>
          <a:stretch/>
        </p:blipFill>
        <p:spPr>
          <a:xfrm>
            <a:off x="81700" y="1026425"/>
            <a:ext cx="9144001" cy="422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5"/>
          <p:cNvPicPr preferRelativeResize="0"/>
          <p:nvPr/>
        </p:nvPicPr>
        <p:blipFill rotWithShape="1">
          <a:blip r:embed="rId4">
            <a:alphaModFix/>
          </a:blip>
          <a:srcRect r="85025" b="89899"/>
          <a:stretch/>
        </p:blipFill>
        <p:spPr>
          <a:xfrm>
            <a:off x="0" y="1026425"/>
            <a:ext cx="1369276" cy="42282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5"/>
          <p:cNvSpPr/>
          <p:nvPr/>
        </p:nvSpPr>
        <p:spPr>
          <a:xfrm>
            <a:off x="0" y="4041500"/>
            <a:ext cx="9144000" cy="264600"/>
          </a:xfrm>
          <a:prstGeom prst="rect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5"/>
          <p:cNvSpPr/>
          <p:nvPr/>
        </p:nvSpPr>
        <p:spPr>
          <a:xfrm>
            <a:off x="0" y="4354925"/>
            <a:ext cx="9144000" cy="572700"/>
          </a:xfrm>
          <a:prstGeom prst="rect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5"/>
          <p:cNvSpPr/>
          <p:nvPr/>
        </p:nvSpPr>
        <p:spPr>
          <a:xfrm>
            <a:off x="0" y="1449250"/>
            <a:ext cx="9144000" cy="713100"/>
          </a:xfrm>
          <a:prstGeom prst="rect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Perceptions About Self &amp; Video Games</a:t>
            </a:r>
            <a:endParaRPr sz="3200"/>
          </a:p>
        </p:txBody>
      </p:sp>
      <p:sp>
        <p:nvSpPr>
          <p:cNvPr id="145" name="Google Shape;145;p26"/>
          <p:cNvSpPr txBox="1">
            <a:spLocks noGrp="1"/>
          </p:cNvSpPr>
          <p:nvPr>
            <p:ph type="body" idx="1"/>
          </p:nvPr>
        </p:nvSpPr>
        <p:spPr>
          <a:xfrm>
            <a:off x="311700" y="1223075"/>
            <a:ext cx="8520600" cy="39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Approximately 1/3 of participants thought spending money on video games is a waste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A substantial portion of participants devalue the social practice of video gaming, a prominent recreational activity that 90% of school age children in the US engage with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Low perceived value is problematic</a:t>
            </a:r>
            <a:endParaRPr sz="2200"/>
          </a:p>
          <a:p>
            <a:pPr marL="1371600" lvl="2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" sz="2200"/>
              <a:t>perceived value and usefulness of utilizing educational technology influences the likelihood and degree of integration</a:t>
            </a:r>
            <a:endParaRPr sz="2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7"/>
          <p:cNvSpPr txBox="1">
            <a:spLocks noGrp="1"/>
          </p:cNvSpPr>
          <p:nvPr>
            <p:ph type="title"/>
          </p:nvPr>
        </p:nvSpPr>
        <p:spPr>
          <a:xfrm>
            <a:off x="-64750" y="2034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Perceptions About Self &amp; Video Games</a:t>
            </a:r>
            <a:endParaRPr sz="3200"/>
          </a:p>
        </p:txBody>
      </p:sp>
      <p:pic>
        <p:nvPicPr>
          <p:cNvPr id="151" name="Google Shape;151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7400"/>
            <a:ext cx="9144001" cy="41861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7"/>
          <p:cNvSpPr/>
          <p:nvPr/>
        </p:nvSpPr>
        <p:spPr>
          <a:xfrm>
            <a:off x="0" y="3066700"/>
            <a:ext cx="9144000" cy="1637700"/>
          </a:xfrm>
          <a:prstGeom prst="rect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Discussion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Discussion</a:t>
            </a:r>
            <a:endParaRPr sz="3200"/>
          </a:p>
        </p:txBody>
      </p:sp>
      <p:sp>
        <p:nvSpPr>
          <p:cNvPr id="163" name="Google Shape;163;p29"/>
          <p:cNvSpPr txBox="1">
            <a:spLocks noGrp="1"/>
          </p:cNvSpPr>
          <p:nvPr>
            <p:ph type="body" idx="1"/>
          </p:nvPr>
        </p:nvSpPr>
        <p:spPr>
          <a:xfrm>
            <a:off x="311700" y="1085050"/>
            <a:ext cx="8520600" cy="413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There is a disconnect between the gaming patterns of children and PSTs’ gaming habits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This means that many children will be more familiar and skilled with gaming than their teachers, which might lead to lower usage (Author, 2021b)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Educators can be uncomfortable being less knowledgeable and skilled than their students when integrating games into their teaching</a:t>
            </a:r>
            <a:endParaRPr sz="2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Discussion</a:t>
            </a:r>
            <a:endParaRPr sz="3200"/>
          </a:p>
        </p:txBody>
      </p:sp>
      <p:sp>
        <p:nvSpPr>
          <p:cNvPr id="169" name="Google Shape;169;p30"/>
          <p:cNvSpPr txBox="1">
            <a:spLocks noGrp="1"/>
          </p:cNvSpPr>
          <p:nvPr>
            <p:ph type="body" idx="1"/>
          </p:nvPr>
        </p:nvSpPr>
        <p:spPr>
          <a:xfrm>
            <a:off x="311700" y="1085050"/>
            <a:ext cx="8520600" cy="413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 concept of video games is not specifically detailed or discriminated based on either the game genres or the technology platforms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It is critical that teacher preparation programs help not only convey the effectiveness of GBL, but also provide concrete and practical strategies for integrating video games into the classroom 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Help educators see the usefulness of GBL and increase the perceived ease of use with GBL (Scherer et al., 2019)</a:t>
            </a:r>
            <a:endParaRPr sz="2200"/>
          </a:p>
          <a:p>
            <a:pPr marL="1371600" lvl="2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" sz="2200"/>
              <a:t>Two factors that most impact the use of ed tech</a:t>
            </a:r>
            <a:endParaRPr sz="2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Future Research</a:t>
            </a:r>
            <a:endParaRPr sz="3200"/>
          </a:p>
        </p:txBody>
      </p:sp>
      <p:sp>
        <p:nvSpPr>
          <p:cNvPr id="175" name="Google Shape;175;p31"/>
          <p:cNvSpPr txBox="1">
            <a:spLocks noGrp="1"/>
          </p:cNvSpPr>
          <p:nvPr>
            <p:ph type="body" idx="1"/>
          </p:nvPr>
        </p:nvSpPr>
        <p:spPr>
          <a:xfrm>
            <a:off x="311700" y="1223075"/>
            <a:ext cx="8520600" cy="39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Examine the experiences and attitudes of both PSTs and in-service educators to develop an understanding of their familiarity and perspectives as well as their readiness and willingness to integrate such technologies into their teaching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Investigate educators’ experiences, attitudes, and strategies for implementing games in their classrooms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Prepare educators to effectively utilize video games and other educational technologies </a:t>
            </a:r>
            <a:endParaRPr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Background</a:t>
            </a:r>
            <a:endParaRPr sz="3200"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90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Why Video Games?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Game-based learning can be an effective approach to help students learn content and skills in a variety of disciplines (Clark et al., 2016)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Preservice teachers will soon have classrooms of their own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It is important to develop an understanding of PSTs’ experiences with and attitudes about video games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These experiences and perspectives influence if and how game-based learning is utilized in their classrooms</a:t>
            </a:r>
            <a:endParaRPr sz="22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Questions for You</a:t>
            </a:r>
            <a:endParaRPr sz="3200"/>
          </a:p>
        </p:txBody>
      </p:sp>
      <p:sp>
        <p:nvSpPr>
          <p:cNvPr id="181" name="Google Shape;181;p32"/>
          <p:cNvSpPr txBox="1">
            <a:spLocks noGrp="1"/>
          </p:cNvSpPr>
          <p:nvPr>
            <p:ph type="body" idx="1"/>
          </p:nvPr>
        </p:nvSpPr>
        <p:spPr>
          <a:xfrm>
            <a:off x="311700" y="1326100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What are your gaming habits? How do you feel this influences usage of digital game-based learning in your practice?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/>
              <a:t>How do you feel about games in your life? In what ways do you think gaming influences you outside of work?</a:t>
            </a:r>
            <a:endParaRPr sz="24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3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Questions for Us?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Literature Review </a:t>
            </a:r>
            <a:endParaRPr sz="3200"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234200"/>
            <a:ext cx="8520600" cy="390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Video games are an important part of youth culture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Over 90% of children in the United States ages six to 17 play video games (NPD Group, 2020)</a:t>
            </a:r>
            <a:endParaRPr sz="22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200"/>
              <a:t>GBL can lead to student learning in various educational environments and content areas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Positive learning gains and experiences demonstrated in disciplines including mathematics (Tokac et al., 2019), literacy (Marlatt et al., 2021), social studies (Hwang et al., 2015), and second-language acquisition (Author, 2020)</a:t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Literature Review </a:t>
            </a:r>
            <a:endParaRPr sz="3200"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234200"/>
            <a:ext cx="8832300" cy="390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GBL leads to greater learning outcomes than non-game conditions (Clark et al., 2016)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Higher intrapersonal learning outcomes:</a:t>
            </a:r>
            <a:endParaRPr sz="2200"/>
          </a:p>
          <a:p>
            <a:pPr marL="1371600" lvl="2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" sz="2200"/>
              <a:t>motivation, intellectual openness, work ethic and conscientiousness, and positive core self-evaluation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Some research has examined educators’ attitudes about integrating video games as instructional tools (Misfud et al., 2013)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Limited examination of the gaming experiences of PSTs and their broader attitudes about games in general</a:t>
            </a:r>
            <a:endParaRPr sz="2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Research Question</a:t>
            </a:r>
            <a:endParaRPr sz="3200"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PSTs’ attitudes about video games can reveal perceived value of games in both entertainment and educational contexts</a:t>
            </a:r>
            <a:endParaRPr sz="22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2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2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84" name="Google Shape;84;p17"/>
          <p:cNvSpPr/>
          <p:nvPr/>
        </p:nvSpPr>
        <p:spPr>
          <a:xfrm>
            <a:off x="1777125" y="2267375"/>
            <a:ext cx="5400000" cy="1782600"/>
          </a:xfrm>
          <a:prstGeom prst="rect">
            <a:avLst/>
          </a:prstGeom>
          <a:solidFill>
            <a:schemeClr val="accent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7"/>
          <p:cNvSpPr txBox="1"/>
          <p:nvPr/>
        </p:nvSpPr>
        <p:spPr>
          <a:xfrm>
            <a:off x="1700925" y="2382325"/>
            <a:ext cx="5049300" cy="14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 b="1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What are preservice teachers’ experiences with and attitudes about video games?</a:t>
            </a:r>
            <a:endParaRPr sz="1700" b="1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1714125" y="2382325"/>
            <a:ext cx="5049300" cy="14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500" b="1">
                <a:solidFill>
                  <a:srgbClr val="F8EE6C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What are preservice teachers’ experiences with and attitudes about video games?</a:t>
            </a:r>
            <a:endParaRPr sz="1700" b="1">
              <a:solidFill>
                <a:srgbClr val="F8EE6C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Methods</a:t>
            </a:r>
            <a:endParaRPr sz="3200"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699100" cy="41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Survey design research approach (Johnson &amp; Christenson, 2013)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25 survey items drawn from the Demographic and Player Attitudes (DAPA) Survey (Homer et al., 2012)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50 PSTs completed a unit on digital literacies in their literacy methods course that included GBL and opportunities for integrating games into their future teaching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Survey responses collected via Google Forms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Data analyzed and examined by patterns of participants’ video gaming experiences and their attitudes on video games</a:t>
            </a:r>
            <a:endParaRPr sz="22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PSTs’ Gaming Habits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0"/>
          <p:cNvPicPr preferRelativeResize="0"/>
          <p:nvPr/>
        </p:nvPicPr>
        <p:blipFill rotWithShape="1">
          <a:blip r:embed="rId3">
            <a:alphaModFix/>
          </a:blip>
          <a:srcRect l="2839" t="11487" r="2839" b="3673"/>
          <a:stretch/>
        </p:blipFill>
        <p:spPr>
          <a:xfrm>
            <a:off x="0" y="148620"/>
            <a:ext cx="9144001" cy="481080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0"/>
          <p:cNvSpPr/>
          <p:nvPr/>
        </p:nvSpPr>
        <p:spPr>
          <a:xfrm>
            <a:off x="103525" y="445025"/>
            <a:ext cx="5992500" cy="95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103525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Frequency and Duration of Play</a:t>
            </a:r>
            <a:endParaRPr sz="3200"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0850" y="1831125"/>
            <a:ext cx="1983000" cy="115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00"/>
              <a:t>Frequency and Duration of Play</a:t>
            </a:r>
            <a:endParaRPr sz="3200"/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311700" y="1223075"/>
            <a:ext cx="8520600" cy="39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Most participants (52%) do not play video games during the weekdays, and a plurality (40%) do not play video games on the weekends 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20 participants (40%) indicated they do not play at all on a typical weekend or weekday</a:t>
            </a:r>
            <a:endParaRPr sz="220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" sz="2200"/>
              <a:t>six participants (12%) indicated they play on weekends but not weekdays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Many PSTs have limited experience and engagement with video games, which likely influences their familiarity with games and how easy it is for them to use games</a:t>
            </a:r>
            <a:endParaRPr sz="2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1052</Words>
  <Application>Microsoft Office PowerPoint</Application>
  <PresentationFormat>On-screen Show (16:9)</PresentationFormat>
  <Paragraphs>83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Playfair Display</vt:lpstr>
      <vt:lpstr>Arial</vt:lpstr>
      <vt:lpstr>Montserrat</vt:lpstr>
      <vt:lpstr>Oswald</vt:lpstr>
      <vt:lpstr>Pop</vt:lpstr>
      <vt:lpstr>PSTs’ Experiences with and Attitudes about Video Games</vt:lpstr>
      <vt:lpstr>Background</vt:lpstr>
      <vt:lpstr>Literature Review </vt:lpstr>
      <vt:lpstr>Literature Review </vt:lpstr>
      <vt:lpstr>Research Question</vt:lpstr>
      <vt:lpstr>Methods</vt:lpstr>
      <vt:lpstr>PSTs’ Gaming Habits</vt:lpstr>
      <vt:lpstr>Frequency and Duration of Play</vt:lpstr>
      <vt:lpstr>Frequency and Duration of Play</vt:lpstr>
      <vt:lpstr>Most Used Digital Device for Gaming</vt:lpstr>
      <vt:lpstr>Attitudes About Games</vt:lpstr>
      <vt:lpstr>Perceptions About Self &amp; Video Games</vt:lpstr>
      <vt:lpstr>Perceptions About Self &amp; Video Games</vt:lpstr>
      <vt:lpstr>Perceptions About Self &amp; Video Games</vt:lpstr>
      <vt:lpstr>Perceptions About Self &amp; Video Games</vt:lpstr>
      <vt:lpstr>Discussion</vt:lpstr>
      <vt:lpstr>Discussion</vt:lpstr>
      <vt:lpstr>Discussion</vt:lpstr>
      <vt:lpstr>Future Research</vt:lpstr>
      <vt:lpstr>Questions for You</vt:lpstr>
      <vt:lpstr>Questions for 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PSTs’ Experiences with and Attitudes about Video Games</dc:title>
  <cp:lastModifiedBy>Gould, Hillary</cp:lastModifiedBy>
  <cp:revision>1</cp:revision>
  <dcterms:modified xsi:type="dcterms:W3CDTF">2022-04-11T12:58:38Z</dcterms:modified>
</cp:coreProperties>
</file>