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26"/>
  </p:notesMasterIdLst>
  <p:sldIdLst>
    <p:sldId id="257" r:id="rId2"/>
    <p:sldId id="258" r:id="rId3"/>
    <p:sldId id="271" r:id="rId4"/>
    <p:sldId id="259" r:id="rId5"/>
    <p:sldId id="426" r:id="rId6"/>
    <p:sldId id="425" r:id="rId7"/>
    <p:sldId id="260" r:id="rId8"/>
    <p:sldId id="427" r:id="rId9"/>
    <p:sldId id="428" r:id="rId10"/>
    <p:sldId id="429" r:id="rId11"/>
    <p:sldId id="430" r:id="rId12"/>
    <p:sldId id="431" r:id="rId13"/>
    <p:sldId id="432" r:id="rId14"/>
    <p:sldId id="263" r:id="rId15"/>
    <p:sldId id="264" r:id="rId16"/>
    <p:sldId id="265" r:id="rId17"/>
    <p:sldId id="266" r:id="rId18"/>
    <p:sldId id="267" r:id="rId19"/>
    <p:sldId id="433" r:id="rId20"/>
    <p:sldId id="434" r:id="rId21"/>
    <p:sldId id="435" r:id="rId22"/>
    <p:sldId id="275" r:id="rId23"/>
    <p:sldId id="274" r:id="rId24"/>
    <p:sldId id="40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93510"/>
  </p:normalViewPr>
  <p:slideViewPr>
    <p:cSldViewPr snapToGrid="0">
      <p:cViewPr varScale="1">
        <p:scale>
          <a:sx n="76" d="100"/>
          <a:sy n="76" d="100"/>
        </p:scale>
        <p:origin x="715"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DFB320-06F9-4C77-A760-46AC8D9C6F80}" type="datetimeFigureOut">
              <a:rPr lang="en-US" smtClean="0"/>
              <a:t>10/6/2022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EE26C-2547-4CB6-95E4-7327164F91D2}" type="slidenum">
              <a:rPr lang="en-US" smtClean="0"/>
              <a:t>‹#›</a:t>
            </a:fld>
            <a:endParaRPr lang="en-US"/>
          </a:p>
        </p:txBody>
      </p:sp>
    </p:spTree>
    <p:extLst>
      <p:ext uri="{BB962C8B-B14F-4D97-AF65-F5344CB8AC3E}">
        <p14:creationId xmlns:p14="http://schemas.microsoft.com/office/powerpoint/2010/main" val="1531833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items were modified for clarity and to become tailored to the target audience of this study (i.e., literacy teachers). </a:t>
            </a:r>
          </a:p>
          <a:p>
            <a:r>
              <a:rPr lang="en-US" dirty="0"/>
              <a:t>For example, Homer et al.’s study was developed to be given to children, and thus, we modified some items to shift to a format appropriate for the target audience (e.g., the survey item “I spend too much time on video games” was changed to “Children spend too much time on video games”). </a:t>
            </a:r>
          </a:p>
          <a:p>
            <a:r>
              <a:rPr lang="en-US" dirty="0"/>
              <a:t>We created new items as well (e.g., “Digital games are a form of media worthy of analysis in English language arts classrooms”). </a:t>
            </a:r>
          </a:p>
          <a:p>
            <a:endParaRPr lang="en-US" dirty="0"/>
          </a:p>
        </p:txBody>
      </p:sp>
      <p:sp>
        <p:nvSpPr>
          <p:cNvPr id="4" name="Slide Number Placeholder 3"/>
          <p:cNvSpPr>
            <a:spLocks noGrp="1"/>
          </p:cNvSpPr>
          <p:nvPr>
            <p:ph type="sldNum" sz="quarter" idx="5"/>
          </p:nvPr>
        </p:nvSpPr>
        <p:spPr/>
        <p:txBody>
          <a:bodyPr/>
          <a:lstStyle/>
          <a:p>
            <a:fld id="{37CEE26C-2547-4CB6-95E4-7327164F91D2}" type="slidenum">
              <a:rPr lang="en-US" smtClean="0"/>
              <a:t>9</a:t>
            </a:fld>
            <a:endParaRPr lang="en-US"/>
          </a:p>
        </p:txBody>
      </p:sp>
    </p:spTree>
    <p:extLst>
      <p:ext uri="{BB962C8B-B14F-4D97-AF65-F5344CB8AC3E}">
        <p14:creationId xmlns:p14="http://schemas.microsoft.com/office/powerpoint/2010/main" val="4003753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CEE26C-2547-4CB6-95E4-7327164F91D2}" type="slidenum">
              <a:rPr lang="en-US" smtClean="0"/>
              <a:t>10</a:t>
            </a:fld>
            <a:endParaRPr lang="en-US"/>
          </a:p>
        </p:txBody>
      </p:sp>
    </p:spTree>
    <p:extLst>
      <p:ext uri="{BB962C8B-B14F-4D97-AF65-F5344CB8AC3E}">
        <p14:creationId xmlns:p14="http://schemas.microsoft.com/office/powerpoint/2010/main" val="861518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CEE26C-2547-4CB6-95E4-7327164F91D2}" type="slidenum">
              <a:rPr lang="en-US" smtClean="0"/>
              <a:t>11</a:t>
            </a:fld>
            <a:endParaRPr lang="en-US"/>
          </a:p>
        </p:txBody>
      </p:sp>
    </p:spTree>
    <p:extLst>
      <p:ext uri="{BB962C8B-B14F-4D97-AF65-F5344CB8AC3E}">
        <p14:creationId xmlns:p14="http://schemas.microsoft.com/office/powerpoint/2010/main" val="2976763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CEE26C-2547-4CB6-95E4-7327164F91D2}" type="slidenum">
              <a:rPr lang="en-US" smtClean="0"/>
              <a:t>12</a:t>
            </a:fld>
            <a:endParaRPr lang="en-US"/>
          </a:p>
        </p:txBody>
      </p:sp>
    </p:spTree>
    <p:extLst>
      <p:ext uri="{BB962C8B-B14F-4D97-AF65-F5344CB8AC3E}">
        <p14:creationId xmlns:p14="http://schemas.microsoft.com/office/powerpoint/2010/main" val="526750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CEE26C-2547-4CB6-95E4-7327164F91D2}" type="slidenum">
              <a:rPr lang="en-US" smtClean="0"/>
              <a:t>13</a:t>
            </a:fld>
            <a:endParaRPr lang="en-US"/>
          </a:p>
        </p:txBody>
      </p:sp>
    </p:spTree>
    <p:extLst>
      <p:ext uri="{BB962C8B-B14F-4D97-AF65-F5344CB8AC3E}">
        <p14:creationId xmlns:p14="http://schemas.microsoft.com/office/powerpoint/2010/main" val="686850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CEE26C-2547-4CB6-95E4-7327164F91D2}" type="slidenum">
              <a:rPr lang="en-US" smtClean="0"/>
              <a:t>19</a:t>
            </a:fld>
            <a:endParaRPr lang="en-US"/>
          </a:p>
        </p:txBody>
      </p:sp>
    </p:spTree>
    <p:extLst>
      <p:ext uri="{BB962C8B-B14F-4D97-AF65-F5344CB8AC3E}">
        <p14:creationId xmlns:p14="http://schemas.microsoft.com/office/powerpoint/2010/main" val="3876626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CEE26C-2547-4CB6-95E4-7327164F91D2}" type="slidenum">
              <a:rPr lang="en-US" smtClean="0"/>
              <a:t>20</a:t>
            </a:fld>
            <a:endParaRPr lang="en-US"/>
          </a:p>
        </p:txBody>
      </p:sp>
    </p:spTree>
    <p:extLst>
      <p:ext uri="{BB962C8B-B14F-4D97-AF65-F5344CB8AC3E}">
        <p14:creationId xmlns:p14="http://schemas.microsoft.com/office/powerpoint/2010/main" val="1605660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CEE26C-2547-4CB6-95E4-7327164F91D2}" type="slidenum">
              <a:rPr lang="en-US" smtClean="0"/>
              <a:t>21</a:t>
            </a:fld>
            <a:endParaRPr lang="en-US"/>
          </a:p>
        </p:txBody>
      </p:sp>
    </p:spTree>
    <p:extLst>
      <p:ext uri="{BB962C8B-B14F-4D97-AF65-F5344CB8AC3E}">
        <p14:creationId xmlns:p14="http://schemas.microsoft.com/office/powerpoint/2010/main" val="26901030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C485584D-7D79-4248-9986-4CA35242F944}" type="datetimeFigureOut">
              <a:rPr lang="en-US" smtClean="0"/>
              <a:t>10/6/2022</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937123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85584D-7D79-4248-9986-4CA35242F944}" type="datetimeFigureOut">
              <a:rPr lang="en-US" smtClean="0"/>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4256373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85584D-7D79-4248-9986-4CA35242F944}" type="datetimeFigureOut">
              <a:rPr lang="en-US" smtClean="0"/>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4129239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85584D-7D79-4248-9986-4CA35242F944}" type="datetimeFigureOut">
              <a:rPr lang="en-US" smtClean="0"/>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90046-DA73-4BBF-84B5-C08E6F75191A}"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66613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85584D-7D79-4248-9986-4CA35242F944}" type="datetimeFigureOut">
              <a:rPr lang="en-US" smtClean="0"/>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4134010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485584D-7D79-4248-9986-4CA35242F944}" type="datetimeFigureOut">
              <a:rPr lang="en-US" smtClean="0"/>
              <a:t>10/6/2022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441480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485584D-7D79-4248-9986-4CA35242F944}" type="datetimeFigureOut">
              <a:rPr lang="en-US" smtClean="0"/>
              <a:t>10/6/2022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407589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85584D-7D79-4248-9986-4CA35242F944}"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734770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85584D-7D79-4248-9986-4CA35242F944}"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548942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85584D-7D79-4248-9986-4CA35242F944}"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706626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85584D-7D79-4248-9986-4CA35242F944}"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74182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85584D-7D79-4248-9986-4CA35242F944}" type="datetimeFigureOut">
              <a:rPr lang="en-US" smtClean="0"/>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48036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85584D-7D79-4248-9986-4CA35242F944}" type="datetimeFigureOut">
              <a:rPr lang="en-US" smtClean="0"/>
              <a:t>10/6/2022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337223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85584D-7D79-4248-9986-4CA35242F944}" type="datetimeFigureOut">
              <a:rPr lang="en-US" smtClean="0"/>
              <a:t>10/6/2022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682136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5584D-7D79-4248-9986-4CA35242F944}" type="datetimeFigureOut">
              <a:rPr lang="en-US" smtClean="0"/>
              <a:t>10/6/2022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429605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85584D-7D79-4248-9986-4CA35242F944}" type="datetimeFigureOut">
              <a:rPr lang="en-US" smtClean="0"/>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9213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85584D-7D79-4248-9986-4CA35242F944}" type="datetimeFigureOut">
              <a:rPr lang="en-US" smtClean="0"/>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627169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485584D-7D79-4248-9986-4CA35242F944}" type="datetimeFigureOut">
              <a:rPr lang="en-US" smtClean="0"/>
              <a:t>10/6/2022</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9590046-DA73-4BBF-84B5-C08E6F75191A}" type="slidenum">
              <a:rPr lang="en-US" smtClean="0"/>
              <a:t>‹#›</a:t>
            </a:fld>
            <a:endParaRPr lang="en-US"/>
          </a:p>
        </p:txBody>
      </p:sp>
    </p:spTree>
    <p:extLst>
      <p:ext uri="{BB962C8B-B14F-4D97-AF65-F5344CB8AC3E}">
        <p14:creationId xmlns:p14="http://schemas.microsoft.com/office/powerpoint/2010/main" val="3286633128"/>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hgould@missouri.edu" TargetMode="External"/><Relationship Id="rId2" Type="http://schemas.openxmlformats.org/officeDocument/2006/relationships/hyperlink" Target="mailto:svongillern@gmail.com"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320B07A-5A8E-273C-B1C6-41BB30231B91}"/>
              </a:ext>
            </a:extLst>
          </p:cNvPr>
          <p:cNvSpPr txBox="1">
            <a:spLocks/>
          </p:cNvSpPr>
          <p:nvPr/>
        </p:nvSpPr>
        <p:spPr>
          <a:xfrm>
            <a:off x="1104489" y="1727620"/>
            <a:ext cx="9905998"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US" sz="4000" b="1" dirty="0"/>
              <a:t>Literacy educators’ attitudes on </a:t>
            </a:r>
            <a:br>
              <a:rPr lang="en-US" sz="4000" b="1" dirty="0"/>
            </a:br>
            <a:r>
              <a:rPr lang="en-US" sz="4000" b="1" dirty="0"/>
              <a:t>video games and learning</a:t>
            </a:r>
          </a:p>
        </p:txBody>
      </p:sp>
      <p:sp>
        <p:nvSpPr>
          <p:cNvPr id="4" name="Content Placeholder 2">
            <a:extLst>
              <a:ext uri="{FF2B5EF4-FFF2-40B4-BE49-F238E27FC236}">
                <a16:creationId xmlns:a16="http://schemas.microsoft.com/office/drawing/2014/main" id="{6649B461-EF15-818A-7E8F-918F6C246E04}"/>
              </a:ext>
            </a:extLst>
          </p:cNvPr>
          <p:cNvSpPr txBox="1">
            <a:spLocks/>
          </p:cNvSpPr>
          <p:nvPr/>
        </p:nvSpPr>
        <p:spPr>
          <a:xfrm>
            <a:off x="3438848" y="3216244"/>
            <a:ext cx="7631927" cy="2121109"/>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en-US" sz="2800">
                <a:solidFill>
                  <a:schemeClr val="bg2"/>
                </a:solidFill>
              </a:rPr>
              <a:t>Sam von Gillern – University of Missouri</a:t>
            </a:r>
          </a:p>
          <a:p>
            <a:pPr marL="0" indent="0" algn="r">
              <a:lnSpc>
                <a:spcPct val="100000"/>
              </a:lnSpc>
              <a:spcBef>
                <a:spcPts val="0"/>
              </a:spcBef>
              <a:buFont typeface="Arial" panose="020B0604020202020204" pitchFamily="34" charset="0"/>
              <a:buNone/>
            </a:pPr>
            <a:r>
              <a:rPr lang="en-US" sz="2800">
                <a:solidFill>
                  <a:schemeClr val="bg2"/>
                </a:solidFill>
              </a:rPr>
              <a:t>Brady Nash – Miami University</a:t>
            </a:r>
          </a:p>
          <a:p>
            <a:pPr marL="0" indent="0" algn="r">
              <a:lnSpc>
                <a:spcPct val="100000"/>
              </a:lnSpc>
              <a:spcBef>
                <a:spcPts val="0"/>
              </a:spcBef>
              <a:buFont typeface="Arial" panose="020B0604020202020204" pitchFamily="34" charset="0"/>
              <a:buNone/>
            </a:pPr>
            <a:r>
              <a:rPr lang="en-US" sz="2800">
                <a:solidFill>
                  <a:schemeClr val="bg2"/>
                </a:solidFill>
              </a:rPr>
              <a:t>Carolyn Stufft – Berry College</a:t>
            </a:r>
          </a:p>
          <a:p>
            <a:pPr marL="0" indent="0" algn="r">
              <a:lnSpc>
                <a:spcPct val="100000"/>
              </a:lnSpc>
              <a:spcBef>
                <a:spcPts val="0"/>
              </a:spcBef>
              <a:buFont typeface="Arial" panose="020B0604020202020204" pitchFamily="34" charset="0"/>
              <a:buNone/>
            </a:pPr>
            <a:r>
              <a:rPr lang="en-US" sz="2800">
                <a:solidFill>
                  <a:schemeClr val="bg2"/>
                </a:solidFill>
              </a:rPr>
              <a:t>Hillary Gould – University of Missouri</a:t>
            </a:r>
            <a:endParaRPr lang="en-US" sz="2800" dirty="0">
              <a:solidFill>
                <a:schemeClr val="bg2"/>
              </a:solidFill>
            </a:endParaRPr>
          </a:p>
        </p:txBody>
      </p:sp>
      <p:sp>
        <p:nvSpPr>
          <p:cNvPr id="2" name="Title 1">
            <a:extLst>
              <a:ext uri="{FF2B5EF4-FFF2-40B4-BE49-F238E27FC236}">
                <a16:creationId xmlns:a16="http://schemas.microsoft.com/office/drawing/2014/main" id="{37B08ABE-1E1C-1A8B-7BD0-7E71D2F348C0}"/>
              </a:ext>
            </a:extLst>
          </p:cNvPr>
          <p:cNvSpPr>
            <a:spLocks noGrp="1"/>
          </p:cNvSpPr>
          <p:nvPr>
            <p:ph type="title"/>
          </p:nvPr>
        </p:nvSpPr>
        <p:spPr>
          <a:xfrm>
            <a:off x="1122905" y="1735995"/>
            <a:ext cx="9905998" cy="1478570"/>
          </a:xfrm>
        </p:spPr>
        <p:txBody>
          <a:bodyPr>
            <a:normAutofit/>
          </a:bodyPr>
          <a:lstStyle/>
          <a:p>
            <a:r>
              <a:rPr lang="en-US" sz="4000" b="1" dirty="0">
                <a:solidFill>
                  <a:schemeClr val="bg2"/>
                </a:solidFill>
              </a:rPr>
              <a:t>Literacy educators’ attitudes on </a:t>
            </a:r>
            <a:br>
              <a:rPr lang="en-US" sz="4000" b="1" dirty="0">
                <a:solidFill>
                  <a:schemeClr val="bg2"/>
                </a:solidFill>
              </a:rPr>
            </a:br>
            <a:r>
              <a:rPr lang="en-US" sz="4000" b="1" dirty="0">
                <a:solidFill>
                  <a:schemeClr val="bg2"/>
                </a:solidFill>
              </a:rPr>
              <a:t>video games and learning</a:t>
            </a:r>
          </a:p>
        </p:txBody>
      </p:sp>
      <p:sp>
        <p:nvSpPr>
          <p:cNvPr id="32" name="Content Placeholder 2">
            <a:extLst>
              <a:ext uri="{FF2B5EF4-FFF2-40B4-BE49-F238E27FC236}">
                <a16:creationId xmlns:a16="http://schemas.microsoft.com/office/drawing/2014/main" id="{85C3E0E2-73B5-7282-146C-CC3797DEEF2A}"/>
              </a:ext>
            </a:extLst>
          </p:cNvPr>
          <p:cNvSpPr>
            <a:spLocks noGrp="1"/>
          </p:cNvSpPr>
          <p:nvPr>
            <p:ph idx="1"/>
          </p:nvPr>
        </p:nvSpPr>
        <p:spPr>
          <a:xfrm>
            <a:off x="3417072" y="3204517"/>
            <a:ext cx="7631927" cy="2121109"/>
          </a:xfrm>
        </p:spPr>
        <p:txBody>
          <a:bodyPr anchor="t">
            <a:normAutofit/>
          </a:bodyPr>
          <a:lstStyle/>
          <a:p>
            <a:pPr marL="0" indent="0" algn="r">
              <a:lnSpc>
                <a:spcPct val="100000"/>
              </a:lnSpc>
              <a:spcBef>
                <a:spcPts val="0"/>
              </a:spcBef>
              <a:buNone/>
            </a:pPr>
            <a:r>
              <a:rPr lang="en-US" sz="2800" dirty="0"/>
              <a:t>Sam von Gillern – University of Missouri</a:t>
            </a:r>
          </a:p>
          <a:p>
            <a:pPr marL="0" indent="0" algn="r">
              <a:lnSpc>
                <a:spcPct val="100000"/>
              </a:lnSpc>
              <a:spcBef>
                <a:spcPts val="0"/>
              </a:spcBef>
              <a:buNone/>
            </a:pPr>
            <a:r>
              <a:rPr lang="en-US" sz="2800" dirty="0"/>
              <a:t>Brady Nash – Miami University</a:t>
            </a:r>
          </a:p>
          <a:p>
            <a:pPr marL="0" indent="0" algn="r">
              <a:lnSpc>
                <a:spcPct val="100000"/>
              </a:lnSpc>
              <a:spcBef>
                <a:spcPts val="0"/>
              </a:spcBef>
              <a:buNone/>
            </a:pPr>
            <a:r>
              <a:rPr lang="en-US" sz="2800" dirty="0"/>
              <a:t>Carolyn </a:t>
            </a:r>
            <a:r>
              <a:rPr lang="en-US" sz="2800" dirty="0" err="1"/>
              <a:t>Stufft</a:t>
            </a:r>
            <a:r>
              <a:rPr lang="en-US" sz="2800" dirty="0"/>
              <a:t> – Berry College</a:t>
            </a:r>
          </a:p>
          <a:p>
            <a:pPr marL="0" indent="0" algn="r">
              <a:lnSpc>
                <a:spcPct val="100000"/>
              </a:lnSpc>
              <a:spcBef>
                <a:spcPts val="0"/>
              </a:spcBef>
              <a:buNone/>
            </a:pPr>
            <a:r>
              <a:rPr lang="en-US" sz="2800" dirty="0"/>
              <a:t>Hillary Gould – University of Missouri</a:t>
            </a:r>
          </a:p>
        </p:txBody>
      </p:sp>
    </p:spTree>
    <p:extLst>
      <p:ext uri="{BB962C8B-B14F-4D97-AF65-F5344CB8AC3E}">
        <p14:creationId xmlns:p14="http://schemas.microsoft.com/office/powerpoint/2010/main" val="4280866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66218-38C6-4A58-55E6-C7868D980AFD}"/>
              </a:ext>
            </a:extLst>
          </p:cNvPr>
          <p:cNvSpPr>
            <a:spLocks noGrp="1"/>
          </p:cNvSpPr>
          <p:nvPr>
            <p:ph type="title"/>
          </p:nvPr>
        </p:nvSpPr>
        <p:spPr>
          <a:xfrm>
            <a:off x="1141413" y="497942"/>
            <a:ext cx="9905998" cy="1478570"/>
          </a:xfrm>
        </p:spPr>
        <p:txBody>
          <a:bodyPr/>
          <a:lstStyle/>
          <a:p>
            <a:r>
              <a:rPr lang="en-US" b="1" dirty="0">
                <a:solidFill>
                  <a:schemeClr val="bg2"/>
                </a:solidFill>
              </a:rPr>
              <a:t>Methodology – Survey Validation</a:t>
            </a:r>
          </a:p>
        </p:txBody>
      </p:sp>
      <p:sp>
        <p:nvSpPr>
          <p:cNvPr id="3" name="Content Placeholder 2">
            <a:extLst>
              <a:ext uri="{FF2B5EF4-FFF2-40B4-BE49-F238E27FC236}">
                <a16:creationId xmlns:a16="http://schemas.microsoft.com/office/drawing/2014/main" id="{787A0780-FC2A-447C-87CC-763C619202DF}"/>
              </a:ext>
            </a:extLst>
          </p:cNvPr>
          <p:cNvSpPr>
            <a:spLocks noGrp="1"/>
          </p:cNvSpPr>
          <p:nvPr>
            <p:ph idx="1"/>
          </p:nvPr>
        </p:nvSpPr>
        <p:spPr>
          <a:xfrm>
            <a:off x="944545" y="1796764"/>
            <a:ext cx="10812026" cy="4563294"/>
          </a:xfrm>
        </p:spPr>
        <p:txBody>
          <a:bodyPr>
            <a:noAutofit/>
          </a:bodyPr>
          <a:lstStyle/>
          <a:p>
            <a:pPr>
              <a:lnSpc>
                <a:spcPct val="100000"/>
              </a:lnSpc>
              <a:spcBef>
                <a:spcPts val="600"/>
              </a:spcBef>
            </a:pPr>
            <a:r>
              <a:rPr lang="en-US" sz="3200" dirty="0">
                <a:ea typeface="Calibri" panose="020F0502020204030204" pitchFamily="34" charset="0"/>
              </a:rPr>
              <a:t>A panel of four experts as well as four teachers reviewed the survey questions and provided feedback on the content and clarity of the survey items</a:t>
            </a:r>
          </a:p>
          <a:p>
            <a:pPr>
              <a:lnSpc>
                <a:spcPct val="100000"/>
              </a:lnSpc>
              <a:spcBef>
                <a:spcPts val="600"/>
              </a:spcBef>
            </a:pPr>
            <a:r>
              <a:rPr lang="en-US" sz="3200" dirty="0">
                <a:ea typeface="Calibri" panose="020F0502020204030204" pitchFamily="34" charset="0"/>
              </a:rPr>
              <a:t>This feedback was used to refine the survey’s clarity and create additional items aligned with research goals to create the final survey</a:t>
            </a:r>
          </a:p>
        </p:txBody>
      </p:sp>
    </p:spTree>
    <p:extLst>
      <p:ext uri="{BB962C8B-B14F-4D97-AF65-F5344CB8AC3E}">
        <p14:creationId xmlns:p14="http://schemas.microsoft.com/office/powerpoint/2010/main" val="2777041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66218-38C6-4A58-55E6-C7868D980AFD}"/>
              </a:ext>
            </a:extLst>
          </p:cNvPr>
          <p:cNvSpPr>
            <a:spLocks noGrp="1"/>
          </p:cNvSpPr>
          <p:nvPr>
            <p:ph type="title"/>
          </p:nvPr>
        </p:nvSpPr>
        <p:spPr>
          <a:xfrm>
            <a:off x="1141413" y="497942"/>
            <a:ext cx="9905998" cy="1478570"/>
          </a:xfrm>
        </p:spPr>
        <p:txBody>
          <a:bodyPr/>
          <a:lstStyle/>
          <a:p>
            <a:r>
              <a:rPr lang="en-US" b="1" dirty="0">
                <a:solidFill>
                  <a:schemeClr val="bg2"/>
                </a:solidFill>
              </a:rPr>
              <a:t>Methodology – Survey Validation</a:t>
            </a:r>
          </a:p>
        </p:txBody>
      </p:sp>
      <p:sp>
        <p:nvSpPr>
          <p:cNvPr id="3" name="Content Placeholder 2">
            <a:extLst>
              <a:ext uri="{FF2B5EF4-FFF2-40B4-BE49-F238E27FC236}">
                <a16:creationId xmlns:a16="http://schemas.microsoft.com/office/drawing/2014/main" id="{787A0780-FC2A-447C-87CC-763C619202DF}"/>
              </a:ext>
            </a:extLst>
          </p:cNvPr>
          <p:cNvSpPr>
            <a:spLocks noGrp="1"/>
          </p:cNvSpPr>
          <p:nvPr>
            <p:ph idx="1"/>
          </p:nvPr>
        </p:nvSpPr>
        <p:spPr>
          <a:xfrm>
            <a:off x="944545" y="1615890"/>
            <a:ext cx="10812026" cy="4563294"/>
          </a:xfrm>
        </p:spPr>
        <p:txBody>
          <a:bodyPr>
            <a:noAutofit/>
          </a:bodyPr>
          <a:lstStyle/>
          <a:p>
            <a:pPr>
              <a:lnSpc>
                <a:spcPct val="100000"/>
              </a:lnSpc>
              <a:spcBef>
                <a:spcPts val="600"/>
              </a:spcBef>
            </a:pPr>
            <a:r>
              <a:rPr lang="en-US" sz="3200" dirty="0">
                <a:ea typeface="Calibri" panose="020F0502020204030204" pitchFamily="34" charset="0"/>
              </a:rPr>
              <a:t>The final survey contained 37 items that examine participants’ </a:t>
            </a:r>
          </a:p>
          <a:p>
            <a:pPr marL="914400" lvl="1" indent="-457200">
              <a:lnSpc>
                <a:spcPct val="100000"/>
              </a:lnSpc>
              <a:spcBef>
                <a:spcPts val="600"/>
              </a:spcBef>
              <a:buFont typeface="+mj-lt"/>
              <a:buAutoNum type="arabicPeriod"/>
            </a:pPr>
            <a:r>
              <a:rPr lang="en-US" sz="3200" dirty="0">
                <a:ea typeface="Calibri" panose="020F0502020204030204" pitchFamily="34" charset="0"/>
              </a:rPr>
              <a:t>General perceptions of video games</a:t>
            </a:r>
          </a:p>
          <a:p>
            <a:pPr marL="914400" lvl="1" indent="-457200">
              <a:lnSpc>
                <a:spcPct val="100000"/>
              </a:lnSpc>
              <a:spcBef>
                <a:spcPts val="600"/>
              </a:spcBef>
              <a:buFont typeface="+mj-lt"/>
              <a:buAutoNum type="arabicPeriod"/>
            </a:pPr>
            <a:r>
              <a:rPr lang="en-US" sz="3200" dirty="0">
                <a:ea typeface="Calibri" panose="020F0502020204030204" pitchFamily="34" charset="0"/>
              </a:rPr>
              <a:t>Attitudes on digital game-based learning</a:t>
            </a:r>
          </a:p>
          <a:p>
            <a:pPr marL="914400" lvl="1" indent="-457200">
              <a:lnSpc>
                <a:spcPct val="100000"/>
              </a:lnSpc>
              <a:spcBef>
                <a:spcPts val="600"/>
              </a:spcBef>
              <a:buFont typeface="+mj-lt"/>
              <a:buAutoNum type="arabicPeriod"/>
            </a:pPr>
            <a:r>
              <a:rPr lang="en-US" sz="3200" dirty="0">
                <a:ea typeface="Calibri" panose="020F0502020204030204" pitchFamily="34" charset="0"/>
              </a:rPr>
              <a:t>Perspectives on utilizing games for literacy teaching and learning </a:t>
            </a:r>
          </a:p>
          <a:p>
            <a:pPr>
              <a:lnSpc>
                <a:spcPct val="100000"/>
              </a:lnSpc>
              <a:spcBef>
                <a:spcPts val="600"/>
              </a:spcBef>
            </a:pPr>
            <a:r>
              <a:rPr lang="en-US" sz="3200" dirty="0">
                <a:ea typeface="Calibri" panose="020F0502020204030204" pitchFamily="34" charset="0"/>
              </a:rPr>
              <a:t>Consists primarily of five-point Likert scale items and also includes demographic items</a:t>
            </a:r>
          </a:p>
          <a:p>
            <a:pPr>
              <a:lnSpc>
                <a:spcPct val="100000"/>
              </a:lnSpc>
              <a:spcBef>
                <a:spcPts val="600"/>
              </a:spcBef>
            </a:pPr>
            <a:endParaRPr lang="en-US" sz="2600" dirty="0"/>
          </a:p>
        </p:txBody>
      </p:sp>
    </p:spTree>
    <p:extLst>
      <p:ext uri="{BB962C8B-B14F-4D97-AF65-F5344CB8AC3E}">
        <p14:creationId xmlns:p14="http://schemas.microsoft.com/office/powerpoint/2010/main" val="2066244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66218-38C6-4A58-55E6-C7868D980AFD}"/>
              </a:ext>
            </a:extLst>
          </p:cNvPr>
          <p:cNvSpPr>
            <a:spLocks noGrp="1"/>
          </p:cNvSpPr>
          <p:nvPr>
            <p:ph type="title"/>
          </p:nvPr>
        </p:nvSpPr>
        <p:spPr>
          <a:xfrm>
            <a:off x="1141413" y="497942"/>
            <a:ext cx="9905998" cy="1478570"/>
          </a:xfrm>
        </p:spPr>
        <p:txBody>
          <a:bodyPr/>
          <a:lstStyle/>
          <a:p>
            <a:r>
              <a:rPr lang="en-US" b="1" dirty="0">
                <a:solidFill>
                  <a:schemeClr val="bg2"/>
                </a:solidFill>
              </a:rPr>
              <a:t>Methodology – Survey distribution</a:t>
            </a:r>
          </a:p>
        </p:txBody>
      </p:sp>
      <p:sp>
        <p:nvSpPr>
          <p:cNvPr id="3" name="Content Placeholder 2">
            <a:extLst>
              <a:ext uri="{FF2B5EF4-FFF2-40B4-BE49-F238E27FC236}">
                <a16:creationId xmlns:a16="http://schemas.microsoft.com/office/drawing/2014/main" id="{787A0780-FC2A-447C-87CC-763C619202DF}"/>
              </a:ext>
            </a:extLst>
          </p:cNvPr>
          <p:cNvSpPr>
            <a:spLocks noGrp="1"/>
          </p:cNvSpPr>
          <p:nvPr>
            <p:ph idx="1"/>
          </p:nvPr>
        </p:nvSpPr>
        <p:spPr>
          <a:xfrm>
            <a:off x="944545" y="1796764"/>
            <a:ext cx="10812026" cy="4563294"/>
          </a:xfrm>
        </p:spPr>
        <p:txBody>
          <a:bodyPr>
            <a:noAutofit/>
          </a:bodyPr>
          <a:lstStyle/>
          <a:p>
            <a:pPr>
              <a:lnSpc>
                <a:spcPct val="100000"/>
              </a:lnSpc>
              <a:spcBef>
                <a:spcPts val="600"/>
              </a:spcBef>
            </a:pPr>
            <a:r>
              <a:rPr lang="en-US" sz="3600" dirty="0">
                <a:ea typeface="Calibri" panose="020F0502020204030204" pitchFamily="34" charset="0"/>
              </a:rPr>
              <a:t>The survey was distributed to literacy teachers in a Midwestern state in the United States through email distributed via Qualtrics. </a:t>
            </a:r>
          </a:p>
          <a:p>
            <a:pPr>
              <a:lnSpc>
                <a:spcPct val="100000"/>
              </a:lnSpc>
              <a:spcBef>
                <a:spcPts val="600"/>
              </a:spcBef>
            </a:pPr>
            <a:r>
              <a:rPr lang="en-US" sz="3600" dirty="0">
                <a:ea typeface="Calibri" panose="020F0502020204030204" pitchFamily="34" charset="0"/>
              </a:rPr>
              <a:t>Over the following two weeks, three reminder emails were sent as well. In total, 328 elementary literacy teachers completed the survey</a:t>
            </a:r>
          </a:p>
          <a:p>
            <a:pPr>
              <a:lnSpc>
                <a:spcPct val="100000"/>
              </a:lnSpc>
              <a:spcBef>
                <a:spcPts val="600"/>
              </a:spcBef>
            </a:pPr>
            <a:endParaRPr lang="en-US" sz="3200" dirty="0">
              <a:ea typeface="Calibri" panose="020F0502020204030204" pitchFamily="34" charset="0"/>
            </a:endParaRPr>
          </a:p>
        </p:txBody>
      </p:sp>
    </p:spTree>
    <p:extLst>
      <p:ext uri="{BB962C8B-B14F-4D97-AF65-F5344CB8AC3E}">
        <p14:creationId xmlns:p14="http://schemas.microsoft.com/office/powerpoint/2010/main" val="2514464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66218-38C6-4A58-55E6-C7868D980AFD}"/>
              </a:ext>
            </a:extLst>
          </p:cNvPr>
          <p:cNvSpPr>
            <a:spLocks noGrp="1"/>
          </p:cNvSpPr>
          <p:nvPr>
            <p:ph type="title"/>
          </p:nvPr>
        </p:nvSpPr>
        <p:spPr>
          <a:xfrm>
            <a:off x="1141413" y="497942"/>
            <a:ext cx="9905998" cy="1478570"/>
          </a:xfrm>
        </p:spPr>
        <p:txBody>
          <a:bodyPr/>
          <a:lstStyle/>
          <a:p>
            <a:r>
              <a:rPr lang="en-US" b="1" dirty="0">
                <a:solidFill>
                  <a:schemeClr val="bg2"/>
                </a:solidFill>
              </a:rPr>
              <a:t>Methodology – Survey Analysis</a:t>
            </a:r>
          </a:p>
        </p:txBody>
      </p:sp>
      <p:sp>
        <p:nvSpPr>
          <p:cNvPr id="3" name="Content Placeholder 2">
            <a:extLst>
              <a:ext uri="{FF2B5EF4-FFF2-40B4-BE49-F238E27FC236}">
                <a16:creationId xmlns:a16="http://schemas.microsoft.com/office/drawing/2014/main" id="{787A0780-FC2A-447C-87CC-763C619202DF}"/>
              </a:ext>
            </a:extLst>
          </p:cNvPr>
          <p:cNvSpPr>
            <a:spLocks noGrp="1"/>
          </p:cNvSpPr>
          <p:nvPr>
            <p:ph idx="1"/>
          </p:nvPr>
        </p:nvSpPr>
        <p:spPr>
          <a:xfrm>
            <a:off x="944545" y="1796764"/>
            <a:ext cx="10812026" cy="4563294"/>
          </a:xfrm>
        </p:spPr>
        <p:txBody>
          <a:bodyPr>
            <a:noAutofit/>
          </a:bodyPr>
          <a:lstStyle/>
          <a:p>
            <a:pPr>
              <a:lnSpc>
                <a:spcPct val="100000"/>
              </a:lnSpc>
              <a:spcBef>
                <a:spcPts val="600"/>
              </a:spcBef>
            </a:pPr>
            <a:r>
              <a:rPr lang="en-US" sz="3600" dirty="0">
                <a:ea typeface="Calibri" panose="020F0502020204030204" pitchFamily="34" charset="0"/>
              </a:rPr>
              <a:t>Any survey that did not have 100% of items completed was excluded from analysis </a:t>
            </a:r>
          </a:p>
          <a:p>
            <a:pPr>
              <a:lnSpc>
                <a:spcPct val="100000"/>
              </a:lnSpc>
              <a:spcBef>
                <a:spcPts val="600"/>
              </a:spcBef>
            </a:pPr>
            <a:r>
              <a:rPr lang="en-US" sz="3600" dirty="0">
                <a:ea typeface="Calibri" panose="020F0502020204030204" pitchFamily="34" charset="0"/>
              </a:rPr>
              <a:t>The data were analyzed by examining the distribution and frequency of participant responses as well as overall trends in their perspectives (</a:t>
            </a:r>
            <a:r>
              <a:rPr lang="en-US" sz="3600" dirty="0" err="1">
                <a:ea typeface="Calibri" panose="020F0502020204030204" pitchFamily="34" charset="0"/>
              </a:rPr>
              <a:t>Iarossi</a:t>
            </a:r>
            <a:r>
              <a:rPr lang="en-US" sz="3600" dirty="0">
                <a:ea typeface="Calibri" panose="020F0502020204030204" pitchFamily="34" charset="0"/>
              </a:rPr>
              <a:t>, 2006)</a:t>
            </a:r>
            <a:endParaRPr lang="en-US" sz="3200" dirty="0">
              <a:ea typeface="Calibri" panose="020F0502020204030204" pitchFamily="34" charset="0"/>
            </a:endParaRPr>
          </a:p>
        </p:txBody>
      </p:sp>
    </p:spTree>
    <p:extLst>
      <p:ext uri="{BB962C8B-B14F-4D97-AF65-F5344CB8AC3E}">
        <p14:creationId xmlns:p14="http://schemas.microsoft.com/office/powerpoint/2010/main" val="1582155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2275A-4E6F-4C96-5773-C68257E0CA65}"/>
              </a:ext>
            </a:extLst>
          </p:cNvPr>
          <p:cNvSpPr>
            <a:spLocks noGrp="1"/>
          </p:cNvSpPr>
          <p:nvPr>
            <p:ph type="title"/>
          </p:nvPr>
        </p:nvSpPr>
        <p:spPr>
          <a:xfrm>
            <a:off x="1" y="1738647"/>
            <a:ext cx="3013656" cy="2614411"/>
          </a:xfrm>
        </p:spPr>
        <p:txBody>
          <a:bodyPr>
            <a:normAutofit/>
          </a:bodyPr>
          <a:lstStyle/>
          <a:p>
            <a:pPr algn="ctr"/>
            <a:r>
              <a:rPr lang="en-US" sz="3200" dirty="0"/>
              <a:t>Participant Demographics</a:t>
            </a:r>
          </a:p>
        </p:txBody>
      </p:sp>
      <p:pic>
        <p:nvPicPr>
          <p:cNvPr id="4" name="Picture 3">
            <a:extLst>
              <a:ext uri="{FF2B5EF4-FFF2-40B4-BE49-F238E27FC236}">
                <a16:creationId xmlns:a16="http://schemas.microsoft.com/office/drawing/2014/main" id="{96BAAE3F-C6F0-CCAC-67AC-017501C6149A}"/>
              </a:ext>
            </a:extLst>
          </p:cNvPr>
          <p:cNvPicPr>
            <a:picLocks noChangeAspect="1"/>
          </p:cNvPicPr>
          <p:nvPr/>
        </p:nvPicPr>
        <p:blipFill>
          <a:blip r:embed="rId2"/>
          <a:stretch>
            <a:fillRect/>
          </a:stretch>
        </p:blipFill>
        <p:spPr>
          <a:xfrm>
            <a:off x="2893989" y="279400"/>
            <a:ext cx="4597400" cy="6299200"/>
          </a:xfrm>
          <a:prstGeom prst="rect">
            <a:avLst/>
          </a:prstGeom>
        </p:spPr>
      </p:pic>
      <p:pic>
        <p:nvPicPr>
          <p:cNvPr id="5" name="Picture 4">
            <a:extLst>
              <a:ext uri="{FF2B5EF4-FFF2-40B4-BE49-F238E27FC236}">
                <a16:creationId xmlns:a16="http://schemas.microsoft.com/office/drawing/2014/main" id="{3C34E30F-8221-0E4C-5154-0DB261168DDB}"/>
              </a:ext>
            </a:extLst>
          </p:cNvPr>
          <p:cNvPicPr>
            <a:picLocks noChangeAspect="1"/>
          </p:cNvPicPr>
          <p:nvPr/>
        </p:nvPicPr>
        <p:blipFill>
          <a:blip r:embed="rId3"/>
          <a:stretch>
            <a:fillRect/>
          </a:stretch>
        </p:blipFill>
        <p:spPr>
          <a:xfrm>
            <a:off x="7476667" y="824279"/>
            <a:ext cx="4584700" cy="5435600"/>
          </a:xfrm>
          <a:prstGeom prst="rect">
            <a:avLst/>
          </a:prstGeom>
        </p:spPr>
      </p:pic>
    </p:spTree>
    <p:extLst>
      <p:ext uri="{BB962C8B-B14F-4D97-AF65-F5344CB8AC3E}">
        <p14:creationId xmlns:p14="http://schemas.microsoft.com/office/powerpoint/2010/main" val="1816223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1E425-2F5F-9B86-0C6F-8AA8DE92E8E1}"/>
              </a:ext>
            </a:extLst>
          </p:cNvPr>
          <p:cNvSpPr>
            <a:spLocks noGrp="1"/>
          </p:cNvSpPr>
          <p:nvPr>
            <p:ph type="title"/>
          </p:nvPr>
        </p:nvSpPr>
        <p:spPr>
          <a:xfrm>
            <a:off x="1320707" y="-260023"/>
            <a:ext cx="9905998" cy="1478570"/>
          </a:xfrm>
        </p:spPr>
        <p:txBody>
          <a:bodyPr/>
          <a:lstStyle/>
          <a:p>
            <a:r>
              <a:rPr lang="en-US" b="1" dirty="0"/>
              <a:t>Results</a:t>
            </a:r>
          </a:p>
        </p:txBody>
      </p:sp>
      <p:pic>
        <p:nvPicPr>
          <p:cNvPr id="5" name="Picture 4">
            <a:extLst>
              <a:ext uri="{FF2B5EF4-FFF2-40B4-BE49-F238E27FC236}">
                <a16:creationId xmlns:a16="http://schemas.microsoft.com/office/drawing/2014/main" id="{E6788F55-5DE2-CEB3-FBF7-58B624A4A574}"/>
              </a:ext>
            </a:extLst>
          </p:cNvPr>
          <p:cNvPicPr>
            <a:picLocks noChangeAspect="1"/>
          </p:cNvPicPr>
          <p:nvPr/>
        </p:nvPicPr>
        <p:blipFill>
          <a:blip r:embed="rId2"/>
          <a:stretch>
            <a:fillRect/>
          </a:stretch>
        </p:blipFill>
        <p:spPr>
          <a:xfrm>
            <a:off x="1059570" y="1015547"/>
            <a:ext cx="10428271" cy="5465936"/>
          </a:xfrm>
          <a:prstGeom prst="rect">
            <a:avLst/>
          </a:prstGeom>
        </p:spPr>
      </p:pic>
    </p:spTree>
    <p:extLst>
      <p:ext uri="{BB962C8B-B14F-4D97-AF65-F5344CB8AC3E}">
        <p14:creationId xmlns:p14="http://schemas.microsoft.com/office/powerpoint/2010/main" val="2946544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C10B5-EDF3-48C7-DBB5-36A8CCD87FA6}"/>
              </a:ext>
            </a:extLst>
          </p:cNvPr>
          <p:cNvSpPr>
            <a:spLocks noGrp="1"/>
          </p:cNvSpPr>
          <p:nvPr>
            <p:ph type="title"/>
          </p:nvPr>
        </p:nvSpPr>
        <p:spPr>
          <a:xfrm>
            <a:off x="315688" y="2666953"/>
            <a:ext cx="9905998" cy="762047"/>
          </a:xfrm>
        </p:spPr>
        <p:txBody>
          <a:bodyPr/>
          <a:lstStyle/>
          <a:p>
            <a:r>
              <a:rPr lang="en-US" b="1" dirty="0"/>
              <a:t>Results</a:t>
            </a:r>
          </a:p>
        </p:txBody>
      </p:sp>
      <p:pic>
        <p:nvPicPr>
          <p:cNvPr id="4" name="Picture 3">
            <a:extLst>
              <a:ext uri="{FF2B5EF4-FFF2-40B4-BE49-F238E27FC236}">
                <a16:creationId xmlns:a16="http://schemas.microsoft.com/office/drawing/2014/main" id="{5F3561E6-E264-8596-F7CD-E69020A6F024}"/>
              </a:ext>
            </a:extLst>
          </p:cNvPr>
          <p:cNvPicPr>
            <a:picLocks noChangeAspect="1"/>
          </p:cNvPicPr>
          <p:nvPr/>
        </p:nvPicPr>
        <p:blipFill>
          <a:blip r:embed="rId2"/>
          <a:stretch>
            <a:fillRect/>
          </a:stretch>
        </p:blipFill>
        <p:spPr>
          <a:xfrm>
            <a:off x="2586317" y="60288"/>
            <a:ext cx="8494059" cy="6745282"/>
          </a:xfrm>
          <a:prstGeom prst="rect">
            <a:avLst/>
          </a:prstGeom>
        </p:spPr>
      </p:pic>
    </p:spTree>
    <p:extLst>
      <p:ext uri="{BB962C8B-B14F-4D97-AF65-F5344CB8AC3E}">
        <p14:creationId xmlns:p14="http://schemas.microsoft.com/office/powerpoint/2010/main" val="3776489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4D2F0-BFFA-9849-7105-DB1CBA338D9A}"/>
              </a:ext>
            </a:extLst>
          </p:cNvPr>
          <p:cNvSpPr>
            <a:spLocks noGrp="1"/>
          </p:cNvSpPr>
          <p:nvPr>
            <p:ph type="title"/>
          </p:nvPr>
        </p:nvSpPr>
        <p:spPr>
          <a:xfrm>
            <a:off x="0" y="2532529"/>
            <a:ext cx="3269222" cy="914400"/>
          </a:xfrm>
        </p:spPr>
        <p:txBody>
          <a:bodyPr>
            <a:normAutofit/>
          </a:bodyPr>
          <a:lstStyle/>
          <a:p>
            <a:r>
              <a:rPr lang="en-US" b="1" dirty="0"/>
              <a:t>Results</a:t>
            </a:r>
          </a:p>
        </p:txBody>
      </p:sp>
      <p:pic>
        <p:nvPicPr>
          <p:cNvPr id="5" name="Picture 4">
            <a:extLst>
              <a:ext uri="{FF2B5EF4-FFF2-40B4-BE49-F238E27FC236}">
                <a16:creationId xmlns:a16="http://schemas.microsoft.com/office/drawing/2014/main" id="{C702BA70-554E-50A9-EA81-94C4C15D7A32}"/>
              </a:ext>
            </a:extLst>
          </p:cNvPr>
          <p:cNvPicPr>
            <a:picLocks noChangeAspect="1"/>
          </p:cNvPicPr>
          <p:nvPr/>
        </p:nvPicPr>
        <p:blipFill>
          <a:blip r:embed="rId2"/>
          <a:stretch>
            <a:fillRect/>
          </a:stretch>
        </p:blipFill>
        <p:spPr>
          <a:xfrm>
            <a:off x="2291759" y="0"/>
            <a:ext cx="8663112" cy="6841310"/>
          </a:xfrm>
          <a:prstGeom prst="rect">
            <a:avLst/>
          </a:prstGeom>
        </p:spPr>
      </p:pic>
    </p:spTree>
    <p:extLst>
      <p:ext uri="{BB962C8B-B14F-4D97-AF65-F5344CB8AC3E}">
        <p14:creationId xmlns:p14="http://schemas.microsoft.com/office/powerpoint/2010/main" val="2821379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A94B9-06E1-DFF0-6327-C142F1943259}"/>
              </a:ext>
            </a:extLst>
          </p:cNvPr>
          <p:cNvSpPr>
            <a:spLocks noGrp="1"/>
          </p:cNvSpPr>
          <p:nvPr>
            <p:ph type="title"/>
          </p:nvPr>
        </p:nvSpPr>
        <p:spPr>
          <a:xfrm>
            <a:off x="1448218" y="0"/>
            <a:ext cx="9436940" cy="1478570"/>
          </a:xfrm>
        </p:spPr>
        <p:txBody>
          <a:bodyPr/>
          <a:lstStyle/>
          <a:p>
            <a:r>
              <a:rPr lang="en-US" b="1" dirty="0"/>
              <a:t>Results</a:t>
            </a:r>
          </a:p>
        </p:txBody>
      </p:sp>
      <p:pic>
        <p:nvPicPr>
          <p:cNvPr id="4" name="Picture 3">
            <a:extLst>
              <a:ext uri="{FF2B5EF4-FFF2-40B4-BE49-F238E27FC236}">
                <a16:creationId xmlns:a16="http://schemas.microsoft.com/office/drawing/2014/main" id="{7E7D82C6-5EE1-0B99-3907-E4EDD6BD6BB3}"/>
              </a:ext>
            </a:extLst>
          </p:cNvPr>
          <p:cNvPicPr>
            <a:picLocks noChangeAspect="1"/>
          </p:cNvPicPr>
          <p:nvPr/>
        </p:nvPicPr>
        <p:blipFill>
          <a:blip r:embed="rId2"/>
          <a:stretch>
            <a:fillRect/>
          </a:stretch>
        </p:blipFill>
        <p:spPr>
          <a:xfrm>
            <a:off x="1277469" y="1478569"/>
            <a:ext cx="9868139" cy="4222983"/>
          </a:xfrm>
          <a:prstGeom prst="rect">
            <a:avLst/>
          </a:prstGeom>
        </p:spPr>
      </p:pic>
    </p:spTree>
    <p:extLst>
      <p:ext uri="{BB962C8B-B14F-4D97-AF65-F5344CB8AC3E}">
        <p14:creationId xmlns:p14="http://schemas.microsoft.com/office/powerpoint/2010/main" val="1211658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66218-38C6-4A58-55E6-C7868D980AFD}"/>
              </a:ext>
            </a:extLst>
          </p:cNvPr>
          <p:cNvSpPr>
            <a:spLocks noGrp="1"/>
          </p:cNvSpPr>
          <p:nvPr>
            <p:ph type="title"/>
          </p:nvPr>
        </p:nvSpPr>
        <p:spPr>
          <a:xfrm>
            <a:off x="1141413" y="497942"/>
            <a:ext cx="9905998" cy="1478570"/>
          </a:xfrm>
        </p:spPr>
        <p:txBody>
          <a:bodyPr/>
          <a:lstStyle/>
          <a:p>
            <a:r>
              <a:rPr lang="en-US" b="1" dirty="0">
                <a:solidFill>
                  <a:schemeClr val="bg2"/>
                </a:solidFill>
              </a:rPr>
              <a:t>Notable Results</a:t>
            </a:r>
          </a:p>
        </p:txBody>
      </p:sp>
      <p:sp>
        <p:nvSpPr>
          <p:cNvPr id="3" name="Content Placeholder 2">
            <a:extLst>
              <a:ext uri="{FF2B5EF4-FFF2-40B4-BE49-F238E27FC236}">
                <a16:creationId xmlns:a16="http://schemas.microsoft.com/office/drawing/2014/main" id="{787A0780-FC2A-447C-87CC-763C619202DF}"/>
              </a:ext>
            </a:extLst>
          </p:cNvPr>
          <p:cNvSpPr>
            <a:spLocks noGrp="1"/>
          </p:cNvSpPr>
          <p:nvPr>
            <p:ph idx="1"/>
          </p:nvPr>
        </p:nvSpPr>
        <p:spPr>
          <a:xfrm>
            <a:off x="944545" y="1836946"/>
            <a:ext cx="10812026" cy="4563294"/>
          </a:xfrm>
        </p:spPr>
        <p:txBody>
          <a:bodyPr>
            <a:noAutofit/>
          </a:bodyPr>
          <a:lstStyle/>
          <a:p>
            <a:pPr>
              <a:lnSpc>
                <a:spcPct val="100000"/>
              </a:lnSpc>
              <a:spcBef>
                <a:spcPts val="600"/>
              </a:spcBef>
            </a:pPr>
            <a:r>
              <a:rPr lang="en-US" sz="2800" dirty="0">
                <a:effectLst/>
                <a:ea typeface="Calibri" panose="020F0502020204030204" pitchFamily="34" charset="0"/>
              </a:rPr>
              <a:t>Results indicate that the teachers believe children enjoy playing video games, view games as an important aspect of youth culture, and generally believe that </a:t>
            </a:r>
            <a:r>
              <a:rPr lang="en-US" sz="2800" dirty="0">
                <a:solidFill>
                  <a:schemeClr val="bg2"/>
                </a:solidFill>
                <a:effectLst/>
                <a:ea typeface="Calibri" panose="020F0502020204030204" pitchFamily="34" charset="0"/>
              </a:rPr>
              <a:t>video games can promote student motivation, engagement, and learning</a:t>
            </a:r>
            <a:r>
              <a:rPr lang="en-US" sz="2800" dirty="0">
                <a:effectLst/>
                <a:ea typeface="Calibri" panose="020F0502020204030204" pitchFamily="34" charset="0"/>
              </a:rPr>
              <a:t>. </a:t>
            </a:r>
          </a:p>
          <a:p>
            <a:pPr>
              <a:lnSpc>
                <a:spcPct val="100000"/>
              </a:lnSpc>
              <a:spcBef>
                <a:spcPts val="600"/>
              </a:spcBef>
            </a:pPr>
            <a:r>
              <a:rPr lang="en-US" sz="2800" dirty="0">
                <a:effectLst/>
                <a:ea typeface="Calibri" panose="020F0502020204030204" pitchFamily="34" charset="0"/>
              </a:rPr>
              <a:t>However, </a:t>
            </a:r>
            <a:r>
              <a:rPr lang="en-US" sz="2800" dirty="0">
                <a:solidFill>
                  <a:schemeClr val="bg2"/>
                </a:solidFill>
                <a:effectLst/>
                <a:ea typeface="Calibri" panose="020F0502020204030204" pitchFamily="34" charset="0"/>
              </a:rPr>
              <a:t>only 37% </a:t>
            </a:r>
            <a:r>
              <a:rPr lang="en-US" sz="2800" dirty="0">
                <a:effectLst/>
                <a:ea typeface="Calibri" panose="020F0502020204030204" pitchFamily="34" charset="0"/>
              </a:rPr>
              <a:t>of participants either agreed (32.0%) or strongly agreed (4.6%) that they regularly integrated video games into their literacy teaching and approximately a third were skeptical about integrating video games into their literacy teaching (26.8% agreed and 7.3% strongly agreed).</a:t>
            </a:r>
          </a:p>
          <a:p>
            <a:pPr>
              <a:lnSpc>
                <a:spcPct val="100000"/>
              </a:lnSpc>
              <a:spcBef>
                <a:spcPts val="600"/>
              </a:spcBef>
            </a:pPr>
            <a:endParaRPr lang="en-US" sz="2600" dirty="0"/>
          </a:p>
        </p:txBody>
      </p:sp>
    </p:spTree>
    <p:extLst>
      <p:ext uri="{BB962C8B-B14F-4D97-AF65-F5344CB8AC3E}">
        <p14:creationId xmlns:p14="http://schemas.microsoft.com/office/powerpoint/2010/main" val="2709801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8CD3-A182-307C-9E76-40B38BDD1EDF}"/>
              </a:ext>
            </a:extLst>
          </p:cNvPr>
          <p:cNvSpPr>
            <a:spLocks noGrp="1"/>
          </p:cNvSpPr>
          <p:nvPr>
            <p:ph type="title"/>
          </p:nvPr>
        </p:nvSpPr>
        <p:spPr>
          <a:xfrm>
            <a:off x="1141412" y="270717"/>
            <a:ext cx="9905998" cy="1478570"/>
          </a:xfrm>
        </p:spPr>
        <p:txBody>
          <a:bodyPr/>
          <a:lstStyle/>
          <a:p>
            <a:r>
              <a:rPr lang="en-US" b="1" dirty="0">
                <a:solidFill>
                  <a:schemeClr val="bg2"/>
                </a:solidFill>
              </a:rPr>
              <a:t>Overview</a:t>
            </a:r>
          </a:p>
        </p:txBody>
      </p:sp>
      <p:sp>
        <p:nvSpPr>
          <p:cNvPr id="3" name="Content Placeholder 2">
            <a:extLst>
              <a:ext uri="{FF2B5EF4-FFF2-40B4-BE49-F238E27FC236}">
                <a16:creationId xmlns:a16="http://schemas.microsoft.com/office/drawing/2014/main" id="{9032459A-93E0-4960-EBA7-11DA05FC52C3}"/>
              </a:ext>
            </a:extLst>
          </p:cNvPr>
          <p:cNvSpPr>
            <a:spLocks noGrp="1"/>
          </p:cNvSpPr>
          <p:nvPr>
            <p:ph idx="1"/>
          </p:nvPr>
        </p:nvSpPr>
        <p:spPr>
          <a:xfrm>
            <a:off x="1141412" y="1749287"/>
            <a:ext cx="9905999" cy="4837996"/>
          </a:xfrm>
        </p:spPr>
        <p:txBody>
          <a:bodyPr>
            <a:normAutofit/>
          </a:bodyPr>
          <a:lstStyle/>
          <a:p>
            <a:pPr>
              <a:lnSpc>
                <a:spcPct val="100000"/>
              </a:lnSpc>
              <a:spcBef>
                <a:spcPts val="1200"/>
              </a:spcBef>
            </a:pPr>
            <a:r>
              <a:rPr lang="en-US" sz="2800" dirty="0"/>
              <a:t>Digital game-based learning (GBL) has been examined in a variety of disciplines</a:t>
            </a:r>
          </a:p>
          <a:p>
            <a:pPr>
              <a:lnSpc>
                <a:spcPct val="100000"/>
              </a:lnSpc>
              <a:spcBef>
                <a:spcPts val="1200"/>
              </a:spcBef>
            </a:pPr>
            <a:r>
              <a:rPr lang="en-US" sz="2800" dirty="0"/>
              <a:t>Meta-analyses illustrate the efficacy of GBL in general (Clark et al., 2016, </a:t>
            </a:r>
            <a:r>
              <a:rPr lang="en-US" sz="2800" dirty="0" err="1"/>
              <a:t>Wouters</a:t>
            </a:r>
            <a:r>
              <a:rPr lang="en-US" sz="2800" dirty="0"/>
              <a:t> &amp; van </a:t>
            </a:r>
            <a:r>
              <a:rPr lang="en-US" sz="2800" dirty="0" err="1"/>
              <a:t>Oostendorp</a:t>
            </a:r>
            <a:r>
              <a:rPr lang="en-US" sz="2800" dirty="0"/>
              <a:t>, 2013), as well as in specific content areas: </a:t>
            </a:r>
          </a:p>
          <a:p>
            <a:pPr lvl="1">
              <a:lnSpc>
                <a:spcPct val="100000"/>
              </a:lnSpc>
              <a:spcBef>
                <a:spcPts val="1200"/>
              </a:spcBef>
            </a:pPr>
            <a:r>
              <a:rPr lang="en-US" sz="2800" dirty="0"/>
              <a:t>science (Lei et al., 2022), math (</a:t>
            </a:r>
            <a:r>
              <a:rPr lang="en-US" sz="2800" dirty="0" err="1"/>
              <a:t>Tokac</a:t>
            </a:r>
            <a:r>
              <a:rPr lang="en-US" sz="2800" dirty="0"/>
              <a:t> et al., 2019), and TESOL vocabulary acquisition (Thompson &amp; von Gillern, 2020) </a:t>
            </a:r>
          </a:p>
          <a:p>
            <a:endParaRPr lang="en-US" sz="2800" dirty="0"/>
          </a:p>
        </p:txBody>
      </p:sp>
    </p:spTree>
    <p:extLst>
      <p:ext uri="{BB962C8B-B14F-4D97-AF65-F5344CB8AC3E}">
        <p14:creationId xmlns:p14="http://schemas.microsoft.com/office/powerpoint/2010/main" val="1982710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66218-38C6-4A58-55E6-C7868D980AFD}"/>
              </a:ext>
            </a:extLst>
          </p:cNvPr>
          <p:cNvSpPr>
            <a:spLocks noGrp="1"/>
          </p:cNvSpPr>
          <p:nvPr>
            <p:ph type="title"/>
          </p:nvPr>
        </p:nvSpPr>
        <p:spPr>
          <a:xfrm>
            <a:off x="1141413" y="497942"/>
            <a:ext cx="9905998" cy="1478570"/>
          </a:xfrm>
        </p:spPr>
        <p:txBody>
          <a:bodyPr/>
          <a:lstStyle/>
          <a:p>
            <a:r>
              <a:rPr lang="en-US" b="1" dirty="0">
                <a:solidFill>
                  <a:schemeClr val="bg2"/>
                </a:solidFill>
              </a:rPr>
              <a:t>Notable Results</a:t>
            </a:r>
          </a:p>
        </p:txBody>
      </p:sp>
      <p:sp>
        <p:nvSpPr>
          <p:cNvPr id="3" name="Content Placeholder 2">
            <a:extLst>
              <a:ext uri="{FF2B5EF4-FFF2-40B4-BE49-F238E27FC236}">
                <a16:creationId xmlns:a16="http://schemas.microsoft.com/office/drawing/2014/main" id="{787A0780-FC2A-447C-87CC-763C619202DF}"/>
              </a:ext>
            </a:extLst>
          </p:cNvPr>
          <p:cNvSpPr>
            <a:spLocks noGrp="1"/>
          </p:cNvSpPr>
          <p:nvPr>
            <p:ph idx="1"/>
          </p:nvPr>
        </p:nvSpPr>
        <p:spPr>
          <a:xfrm>
            <a:off x="944545" y="2007773"/>
            <a:ext cx="10812026" cy="4563294"/>
          </a:xfrm>
        </p:spPr>
        <p:txBody>
          <a:bodyPr>
            <a:noAutofit/>
          </a:bodyPr>
          <a:lstStyle/>
          <a:p>
            <a:pPr>
              <a:lnSpc>
                <a:spcPct val="100000"/>
              </a:lnSpc>
              <a:spcBef>
                <a:spcPts val="1200"/>
              </a:spcBef>
            </a:pPr>
            <a:r>
              <a:rPr lang="en-US" sz="3200" dirty="0">
                <a:effectLst/>
                <a:ea typeface="Calibri" panose="020F0502020204030204" pitchFamily="34" charset="0"/>
              </a:rPr>
              <a:t>57% were interested in learning more about how to effectively integrate video games into their literacy teaching (47.9% agree and 10.1% strongly agreed). </a:t>
            </a:r>
          </a:p>
          <a:p>
            <a:pPr>
              <a:lnSpc>
                <a:spcPct val="100000"/>
              </a:lnSpc>
              <a:spcBef>
                <a:spcPts val="1200"/>
              </a:spcBef>
            </a:pPr>
            <a:r>
              <a:rPr lang="en-US" sz="3200" dirty="0">
                <a:effectLst/>
                <a:ea typeface="Calibri" panose="020F0502020204030204" pitchFamily="34" charset="0"/>
              </a:rPr>
              <a:t>This finding makes sense given that </a:t>
            </a:r>
            <a:r>
              <a:rPr lang="en-US" sz="3200" dirty="0">
                <a:solidFill>
                  <a:schemeClr val="bg2"/>
                </a:solidFill>
                <a:effectLst/>
                <a:ea typeface="Calibri" panose="020F0502020204030204" pitchFamily="34" charset="0"/>
              </a:rPr>
              <a:t>only 14%</a:t>
            </a:r>
            <a:r>
              <a:rPr lang="en-US" sz="3200" dirty="0">
                <a:effectLst/>
                <a:ea typeface="Calibri" panose="020F0502020204030204" pitchFamily="34" charset="0"/>
              </a:rPr>
              <a:t> of participants indicated they learned about digital game-based learning during their teacher preparation programs.</a:t>
            </a:r>
          </a:p>
          <a:p>
            <a:pPr>
              <a:lnSpc>
                <a:spcPct val="100000"/>
              </a:lnSpc>
              <a:spcBef>
                <a:spcPts val="600"/>
              </a:spcBef>
            </a:pPr>
            <a:endParaRPr lang="en-US" sz="2600" dirty="0"/>
          </a:p>
        </p:txBody>
      </p:sp>
    </p:spTree>
    <p:extLst>
      <p:ext uri="{BB962C8B-B14F-4D97-AF65-F5344CB8AC3E}">
        <p14:creationId xmlns:p14="http://schemas.microsoft.com/office/powerpoint/2010/main" val="1193443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66218-38C6-4A58-55E6-C7868D980AFD}"/>
              </a:ext>
            </a:extLst>
          </p:cNvPr>
          <p:cNvSpPr>
            <a:spLocks noGrp="1"/>
          </p:cNvSpPr>
          <p:nvPr>
            <p:ph type="title"/>
          </p:nvPr>
        </p:nvSpPr>
        <p:spPr>
          <a:xfrm>
            <a:off x="1141413" y="497942"/>
            <a:ext cx="9905998" cy="1478570"/>
          </a:xfrm>
        </p:spPr>
        <p:txBody>
          <a:bodyPr/>
          <a:lstStyle/>
          <a:p>
            <a:r>
              <a:rPr lang="en-US" b="1" dirty="0">
                <a:solidFill>
                  <a:schemeClr val="bg2"/>
                </a:solidFill>
              </a:rPr>
              <a:t>Discussion</a:t>
            </a:r>
          </a:p>
        </p:txBody>
      </p:sp>
      <p:sp>
        <p:nvSpPr>
          <p:cNvPr id="3" name="Content Placeholder 2">
            <a:extLst>
              <a:ext uri="{FF2B5EF4-FFF2-40B4-BE49-F238E27FC236}">
                <a16:creationId xmlns:a16="http://schemas.microsoft.com/office/drawing/2014/main" id="{787A0780-FC2A-447C-87CC-763C619202DF}"/>
              </a:ext>
            </a:extLst>
          </p:cNvPr>
          <p:cNvSpPr>
            <a:spLocks noGrp="1"/>
          </p:cNvSpPr>
          <p:nvPr>
            <p:ph idx="1"/>
          </p:nvPr>
        </p:nvSpPr>
        <p:spPr>
          <a:xfrm>
            <a:off x="944545" y="1836946"/>
            <a:ext cx="10812026" cy="4563294"/>
          </a:xfrm>
        </p:spPr>
        <p:txBody>
          <a:bodyPr>
            <a:noAutofit/>
          </a:bodyPr>
          <a:lstStyle/>
          <a:p>
            <a:pPr>
              <a:lnSpc>
                <a:spcPct val="100000"/>
              </a:lnSpc>
              <a:spcBef>
                <a:spcPts val="600"/>
              </a:spcBef>
            </a:pPr>
            <a:r>
              <a:rPr lang="en-US" sz="2800" dirty="0">
                <a:ea typeface="Calibri" panose="020F0502020204030204" pitchFamily="34" charset="0"/>
              </a:rPr>
              <a:t>Partic</a:t>
            </a:r>
            <a:r>
              <a:rPr lang="en-US" sz="2800" dirty="0">
                <a:effectLst/>
                <a:ea typeface="Calibri" panose="020F0502020204030204" pitchFamily="34" charset="0"/>
              </a:rPr>
              <a:t>ipants’ positive views on learning through video games aligns with existing reviews of research that demonstrate the effectiveness of game-based learning in a variety of content areas (Clark et al., 2016; Thompson &amp; von Gillern, 2020; </a:t>
            </a:r>
            <a:r>
              <a:rPr lang="en-US" sz="2800" dirty="0" err="1">
                <a:effectLst/>
                <a:ea typeface="Calibri" panose="020F0502020204030204" pitchFamily="34" charset="0"/>
              </a:rPr>
              <a:t>Wouters</a:t>
            </a:r>
            <a:r>
              <a:rPr lang="en-US" sz="2800" dirty="0">
                <a:effectLst/>
                <a:ea typeface="Calibri" panose="020F0502020204030204" pitchFamily="34" charset="0"/>
              </a:rPr>
              <a:t> &amp; van </a:t>
            </a:r>
            <a:r>
              <a:rPr lang="en-US" sz="2800" dirty="0" err="1">
                <a:effectLst/>
                <a:ea typeface="Calibri" panose="020F0502020204030204" pitchFamily="34" charset="0"/>
              </a:rPr>
              <a:t>Oostendorp</a:t>
            </a:r>
            <a:r>
              <a:rPr lang="en-US" sz="2800" dirty="0">
                <a:effectLst/>
                <a:ea typeface="Calibri" panose="020F0502020204030204" pitchFamily="34" charset="0"/>
              </a:rPr>
              <a:t>, 2013)</a:t>
            </a:r>
          </a:p>
          <a:p>
            <a:pPr>
              <a:lnSpc>
                <a:spcPct val="100000"/>
              </a:lnSpc>
              <a:spcBef>
                <a:spcPts val="600"/>
              </a:spcBef>
            </a:pPr>
            <a:r>
              <a:rPr lang="en-US" sz="2800" dirty="0">
                <a:effectLst/>
                <a:ea typeface="Calibri" panose="020F0502020204030204" pitchFamily="34" charset="0"/>
              </a:rPr>
              <a:t>Given that teachers’ views largely align with research that demonstrates games can be effective at promoting student learning in a variety of disciplines, professional development is needed to help teachers develop their abilities to effectively integrate video games into their literacy teaching</a:t>
            </a:r>
          </a:p>
          <a:p>
            <a:pPr>
              <a:lnSpc>
                <a:spcPct val="100000"/>
              </a:lnSpc>
              <a:spcBef>
                <a:spcPts val="600"/>
              </a:spcBef>
            </a:pPr>
            <a:endParaRPr lang="en-US" sz="2600" dirty="0"/>
          </a:p>
        </p:txBody>
      </p:sp>
    </p:spTree>
    <p:extLst>
      <p:ext uri="{BB962C8B-B14F-4D97-AF65-F5344CB8AC3E}">
        <p14:creationId xmlns:p14="http://schemas.microsoft.com/office/powerpoint/2010/main" val="306352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205DA-5A94-0B48-F2CA-AA1E97238CE8}"/>
              </a:ext>
            </a:extLst>
          </p:cNvPr>
          <p:cNvSpPr>
            <a:spLocks noGrp="1"/>
          </p:cNvSpPr>
          <p:nvPr>
            <p:ph type="title"/>
          </p:nvPr>
        </p:nvSpPr>
        <p:spPr/>
        <p:txBody>
          <a:bodyPr/>
          <a:lstStyle/>
          <a:p>
            <a:r>
              <a:rPr lang="en-US" b="1" dirty="0">
                <a:solidFill>
                  <a:schemeClr val="bg2"/>
                </a:solidFill>
              </a:rPr>
              <a:t>Limitations</a:t>
            </a:r>
          </a:p>
        </p:txBody>
      </p:sp>
      <p:sp>
        <p:nvSpPr>
          <p:cNvPr id="3" name="Content Placeholder 2">
            <a:extLst>
              <a:ext uri="{FF2B5EF4-FFF2-40B4-BE49-F238E27FC236}">
                <a16:creationId xmlns:a16="http://schemas.microsoft.com/office/drawing/2014/main" id="{EEF2AC7A-F4C8-149C-F9BF-27C25FC73848}"/>
              </a:ext>
            </a:extLst>
          </p:cNvPr>
          <p:cNvSpPr>
            <a:spLocks noGrp="1"/>
          </p:cNvSpPr>
          <p:nvPr>
            <p:ph idx="1"/>
          </p:nvPr>
        </p:nvSpPr>
        <p:spPr>
          <a:xfrm>
            <a:off x="1141413" y="1867650"/>
            <a:ext cx="10310359" cy="3541714"/>
          </a:xfrm>
        </p:spPr>
        <p:txBody>
          <a:bodyPr>
            <a:noAutofit/>
          </a:bodyPr>
          <a:lstStyle/>
          <a:p>
            <a:pPr>
              <a:lnSpc>
                <a:spcPct val="100000"/>
              </a:lnSpc>
              <a:spcBef>
                <a:spcPts val="600"/>
              </a:spcBef>
            </a:pPr>
            <a:r>
              <a:rPr lang="en-US" sz="2800" dirty="0"/>
              <a:t>This study focused on 328 elementary literacy teachers from a Midwestern state in the US</a:t>
            </a:r>
          </a:p>
          <a:p>
            <a:pPr>
              <a:lnSpc>
                <a:spcPct val="100000"/>
              </a:lnSpc>
              <a:spcBef>
                <a:spcPts val="600"/>
              </a:spcBef>
            </a:pPr>
            <a:r>
              <a:rPr lang="en-US" sz="2800" dirty="0"/>
              <a:t>Further survey research is needed to understand the attitudes of educators in different contexts as relates to video gaming and learning</a:t>
            </a:r>
          </a:p>
          <a:p>
            <a:pPr>
              <a:lnSpc>
                <a:spcPct val="100000"/>
              </a:lnSpc>
              <a:spcBef>
                <a:spcPts val="600"/>
              </a:spcBef>
            </a:pPr>
            <a:r>
              <a:rPr lang="en-US" sz="2800" dirty="0"/>
              <a:t>Additional research needs to examine more than attitudes, including specific video gaming activities in literacy contexts (Abrams, 2017; Gerber &amp; Price, 2013)</a:t>
            </a:r>
          </a:p>
        </p:txBody>
      </p:sp>
    </p:spTree>
    <p:extLst>
      <p:ext uri="{BB962C8B-B14F-4D97-AF65-F5344CB8AC3E}">
        <p14:creationId xmlns:p14="http://schemas.microsoft.com/office/powerpoint/2010/main" val="1666439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65CC0-0857-CDDF-7FF2-86E260EBF42E}"/>
              </a:ext>
            </a:extLst>
          </p:cNvPr>
          <p:cNvSpPr>
            <a:spLocks noGrp="1"/>
          </p:cNvSpPr>
          <p:nvPr>
            <p:ph type="title"/>
          </p:nvPr>
        </p:nvSpPr>
        <p:spPr>
          <a:xfrm>
            <a:off x="1141413" y="197830"/>
            <a:ext cx="9905998" cy="1478570"/>
          </a:xfrm>
        </p:spPr>
        <p:txBody>
          <a:bodyPr/>
          <a:lstStyle/>
          <a:p>
            <a:r>
              <a:rPr lang="en-US" b="1" dirty="0">
                <a:solidFill>
                  <a:schemeClr val="bg2"/>
                </a:solidFill>
              </a:rPr>
              <a:t>Conclusion</a:t>
            </a:r>
          </a:p>
        </p:txBody>
      </p:sp>
      <p:sp>
        <p:nvSpPr>
          <p:cNvPr id="3" name="Content Placeholder 2">
            <a:extLst>
              <a:ext uri="{FF2B5EF4-FFF2-40B4-BE49-F238E27FC236}">
                <a16:creationId xmlns:a16="http://schemas.microsoft.com/office/drawing/2014/main" id="{887B5B79-81B8-DFC5-A9F8-D5F9E246A6B4}"/>
              </a:ext>
            </a:extLst>
          </p:cNvPr>
          <p:cNvSpPr>
            <a:spLocks noGrp="1"/>
          </p:cNvSpPr>
          <p:nvPr>
            <p:ph idx="1"/>
          </p:nvPr>
        </p:nvSpPr>
        <p:spPr>
          <a:xfrm>
            <a:off x="1141412" y="1284514"/>
            <a:ext cx="9905999" cy="5181599"/>
          </a:xfrm>
        </p:spPr>
        <p:txBody>
          <a:bodyPr>
            <a:noAutofit/>
          </a:bodyPr>
          <a:lstStyle/>
          <a:p>
            <a:pPr>
              <a:lnSpc>
                <a:spcPct val="100000"/>
              </a:lnSpc>
              <a:spcBef>
                <a:spcPts val="600"/>
              </a:spcBef>
            </a:pPr>
            <a:r>
              <a:rPr lang="en-US" sz="2800" dirty="0"/>
              <a:t>Research demonstrates that GBL is effective in a variety of disciplines and instructional contexts (Clark et al., 2016; Thompson &amp; von Gillern, 2020; </a:t>
            </a:r>
            <a:r>
              <a:rPr lang="en-US" sz="2800" dirty="0" err="1"/>
              <a:t>Wouters</a:t>
            </a:r>
            <a:r>
              <a:rPr lang="en-US" sz="2800" dirty="0"/>
              <a:t> &amp; van </a:t>
            </a:r>
            <a:r>
              <a:rPr lang="en-US" sz="2800" dirty="0" err="1"/>
              <a:t>Oostendorp</a:t>
            </a:r>
            <a:r>
              <a:rPr lang="en-US" sz="2800" dirty="0"/>
              <a:t>, 2013)</a:t>
            </a:r>
          </a:p>
          <a:p>
            <a:pPr>
              <a:lnSpc>
                <a:spcPct val="100000"/>
              </a:lnSpc>
              <a:spcBef>
                <a:spcPts val="600"/>
              </a:spcBef>
            </a:pPr>
            <a:r>
              <a:rPr lang="en-US" sz="2800" dirty="0"/>
              <a:t>This research demonstrates that teachers believe GBL is effective, but do not frequently integrate it into their literacy instruction, though they want to learn more about effective practices for classroom integration</a:t>
            </a:r>
          </a:p>
          <a:p>
            <a:pPr>
              <a:lnSpc>
                <a:spcPct val="100000"/>
              </a:lnSpc>
              <a:spcBef>
                <a:spcPts val="600"/>
              </a:spcBef>
            </a:pPr>
            <a:r>
              <a:rPr lang="en-US" sz="2800" dirty="0"/>
              <a:t>Thus, teacher-preparation and professional programs need to 1) demonstrate the efficacy of GBL, and 2) provide specific activities, ideas, and strategies for literacy classroom implementation</a:t>
            </a:r>
          </a:p>
        </p:txBody>
      </p:sp>
    </p:spTree>
    <p:extLst>
      <p:ext uri="{BB962C8B-B14F-4D97-AF65-F5344CB8AC3E}">
        <p14:creationId xmlns:p14="http://schemas.microsoft.com/office/powerpoint/2010/main" val="379570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CB7B6E-C96F-D141-A846-BAADE59AB5E4}"/>
              </a:ext>
            </a:extLst>
          </p:cNvPr>
          <p:cNvSpPr>
            <a:spLocks noGrp="1"/>
          </p:cNvSpPr>
          <p:nvPr>
            <p:ph type="title"/>
          </p:nvPr>
        </p:nvSpPr>
        <p:spPr>
          <a:xfrm>
            <a:off x="1612649" y="618518"/>
            <a:ext cx="9905998" cy="1478570"/>
          </a:xfrm>
        </p:spPr>
        <p:txBody>
          <a:bodyPr/>
          <a:lstStyle/>
          <a:p>
            <a:r>
              <a:rPr lang="en-US" b="1" dirty="0">
                <a:solidFill>
                  <a:schemeClr val="bg2"/>
                </a:solidFill>
              </a:rPr>
              <a:t>Questions?</a:t>
            </a:r>
          </a:p>
        </p:txBody>
      </p:sp>
      <p:sp>
        <p:nvSpPr>
          <p:cNvPr id="5" name="Content Placeholder 1">
            <a:extLst>
              <a:ext uri="{FF2B5EF4-FFF2-40B4-BE49-F238E27FC236}">
                <a16:creationId xmlns:a16="http://schemas.microsoft.com/office/drawing/2014/main" id="{D09ED0A9-C006-0DAE-D50D-2BB814BE6143}"/>
              </a:ext>
            </a:extLst>
          </p:cNvPr>
          <p:cNvSpPr>
            <a:spLocks noGrp="1"/>
          </p:cNvSpPr>
          <p:nvPr>
            <p:ph idx="1"/>
          </p:nvPr>
        </p:nvSpPr>
        <p:spPr>
          <a:xfrm>
            <a:off x="1612649" y="4575349"/>
            <a:ext cx="3434806" cy="1219200"/>
          </a:xfrm>
        </p:spPr>
        <p:txBody>
          <a:bodyPr/>
          <a:lstStyle/>
          <a:p>
            <a:pPr marL="0" indent="0">
              <a:buNone/>
            </a:pPr>
            <a:r>
              <a:rPr lang="en-US" b="1" dirty="0">
                <a:hlinkClick r:id="rId2">
                  <a:extLst>
                    <a:ext uri="{A12FA001-AC4F-418D-AE19-62706E023703}">
                      <ahyp:hlinkClr xmlns:ahyp="http://schemas.microsoft.com/office/drawing/2018/hyperlinkcolor" val="tx"/>
                    </a:ext>
                  </a:extLst>
                </a:hlinkClick>
              </a:rPr>
              <a:t>svongillern@gmail.com</a:t>
            </a:r>
            <a:endParaRPr lang="en-US" b="1" dirty="0"/>
          </a:p>
          <a:p>
            <a:pPr marL="0" indent="0">
              <a:buNone/>
            </a:pPr>
            <a:r>
              <a:rPr lang="en-US" b="1" dirty="0">
                <a:hlinkClick r:id="rId3">
                  <a:extLst>
                    <a:ext uri="{A12FA001-AC4F-418D-AE19-62706E023703}">
                      <ahyp:hlinkClr xmlns:ahyp="http://schemas.microsoft.com/office/drawing/2018/hyperlinkcolor" val="tx"/>
                    </a:ext>
                  </a:extLst>
                </a:hlinkClick>
              </a:rPr>
              <a:t>hgould@missouri.edu</a:t>
            </a:r>
            <a:endParaRPr lang="en-US" b="1" dirty="0"/>
          </a:p>
        </p:txBody>
      </p:sp>
      <p:pic>
        <p:nvPicPr>
          <p:cNvPr id="2" name="Picture 1">
            <a:extLst>
              <a:ext uri="{FF2B5EF4-FFF2-40B4-BE49-F238E27FC236}">
                <a16:creationId xmlns:a16="http://schemas.microsoft.com/office/drawing/2014/main" id="{14BA3225-2BFE-F19D-C899-016AF4B99303}"/>
              </a:ext>
            </a:extLst>
          </p:cNvPr>
          <p:cNvPicPr>
            <a:picLocks noChangeAspect="1"/>
          </p:cNvPicPr>
          <p:nvPr/>
        </p:nvPicPr>
        <p:blipFill>
          <a:blip r:embed="rId4"/>
          <a:stretch>
            <a:fillRect/>
          </a:stretch>
        </p:blipFill>
        <p:spPr>
          <a:xfrm>
            <a:off x="1734345" y="1865976"/>
            <a:ext cx="2247900" cy="2247900"/>
          </a:xfrm>
          <a:prstGeom prst="rect">
            <a:avLst/>
          </a:prstGeom>
        </p:spPr>
      </p:pic>
      <p:sp>
        <p:nvSpPr>
          <p:cNvPr id="4" name="Content Placeholder 1">
            <a:extLst>
              <a:ext uri="{FF2B5EF4-FFF2-40B4-BE49-F238E27FC236}">
                <a16:creationId xmlns:a16="http://schemas.microsoft.com/office/drawing/2014/main" id="{E6A0B863-D353-3397-EB95-0F42DD8065D0}"/>
              </a:ext>
            </a:extLst>
          </p:cNvPr>
          <p:cNvSpPr txBox="1">
            <a:spLocks/>
          </p:cNvSpPr>
          <p:nvPr/>
        </p:nvSpPr>
        <p:spPr>
          <a:xfrm>
            <a:off x="5047455" y="1612016"/>
            <a:ext cx="5410200" cy="4182533"/>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r>
              <a:rPr lang="en-US" sz="3600" dirty="0"/>
              <a:t>Thanks for listening! </a:t>
            </a:r>
          </a:p>
          <a:p>
            <a:pPr marL="0" indent="0">
              <a:buNone/>
            </a:pPr>
            <a:r>
              <a:rPr lang="en-US" sz="3600" dirty="0"/>
              <a:t>Scan the QR code to see more articles by Sam and Hillary.</a:t>
            </a:r>
          </a:p>
          <a:p>
            <a:pPr marL="0" indent="0">
              <a:buNone/>
            </a:pPr>
            <a:endParaRPr lang="en-US" sz="1100" dirty="0"/>
          </a:p>
          <a:p>
            <a:pPr marL="0" indent="0">
              <a:buNone/>
            </a:pPr>
            <a:r>
              <a:rPr lang="en-US" sz="3600" dirty="0"/>
              <a:t>We’d be happy to hear from you.</a:t>
            </a:r>
          </a:p>
        </p:txBody>
      </p:sp>
    </p:spTree>
    <p:extLst>
      <p:ext uri="{BB962C8B-B14F-4D97-AF65-F5344CB8AC3E}">
        <p14:creationId xmlns:p14="http://schemas.microsoft.com/office/powerpoint/2010/main" val="2845390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C5A71-F168-340B-CB16-003DF147DAFF}"/>
              </a:ext>
            </a:extLst>
          </p:cNvPr>
          <p:cNvSpPr>
            <a:spLocks noGrp="1"/>
          </p:cNvSpPr>
          <p:nvPr>
            <p:ph type="title"/>
          </p:nvPr>
        </p:nvSpPr>
        <p:spPr>
          <a:xfrm>
            <a:off x="1141413" y="369781"/>
            <a:ext cx="9905998" cy="1478570"/>
          </a:xfrm>
        </p:spPr>
        <p:txBody>
          <a:bodyPr/>
          <a:lstStyle/>
          <a:p>
            <a:r>
              <a:rPr lang="en-US" b="1" dirty="0">
                <a:solidFill>
                  <a:schemeClr val="bg2"/>
                </a:solidFill>
              </a:rPr>
              <a:t>Purpose</a:t>
            </a:r>
          </a:p>
        </p:txBody>
      </p:sp>
      <p:sp>
        <p:nvSpPr>
          <p:cNvPr id="3" name="Content Placeholder 2">
            <a:extLst>
              <a:ext uri="{FF2B5EF4-FFF2-40B4-BE49-F238E27FC236}">
                <a16:creationId xmlns:a16="http://schemas.microsoft.com/office/drawing/2014/main" id="{49D5B149-B443-33CC-8575-51800292229E}"/>
              </a:ext>
            </a:extLst>
          </p:cNvPr>
          <p:cNvSpPr>
            <a:spLocks noGrp="1"/>
          </p:cNvSpPr>
          <p:nvPr>
            <p:ph idx="1"/>
          </p:nvPr>
        </p:nvSpPr>
        <p:spPr>
          <a:xfrm>
            <a:off x="1141412" y="1800879"/>
            <a:ext cx="9905999" cy="5049078"/>
          </a:xfrm>
        </p:spPr>
        <p:txBody>
          <a:bodyPr>
            <a:normAutofit/>
          </a:bodyPr>
          <a:lstStyle/>
          <a:p>
            <a:pPr>
              <a:lnSpc>
                <a:spcPct val="100000"/>
              </a:lnSpc>
            </a:pPr>
            <a:r>
              <a:rPr lang="en-US" sz="2800" dirty="0"/>
              <a:t>While GBL has been explored in various disciplines, research on GBL in literacy instruction and learning is limited</a:t>
            </a:r>
          </a:p>
          <a:p>
            <a:pPr>
              <a:lnSpc>
                <a:spcPct val="100000"/>
              </a:lnSpc>
            </a:pPr>
            <a:r>
              <a:rPr lang="en-US" sz="2800" dirty="0"/>
              <a:t>Teachers, including literacy educators, are key gatekeepers who decide </a:t>
            </a:r>
            <a:r>
              <a:rPr lang="en-US" sz="2800" dirty="0">
                <a:solidFill>
                  <a:schemeClr val="bg2"/>
                </a:solidFill>
              </a:rPr>
              <a:t>if</a:t>
            </a:r>
            <a:r>
              <a:rPr lang="en-US" sz="2800" dirty="0"/>
              <a:t>, </a:t>
            </a:r>
            <a:r>
              <a:rPr lang="en-US" sz="2800" dirty="0">
                <a:solidFill>
                  <a:schemeClr val="bg2"/>
                </a:solidFill>
              </a:rPr>
              <a:t>how</a:t>
            </a:r>
            <a:r>
              <a:rPr lang="en-US" sz="2800" dirty="0"/>
              <a:t>, and </a:t>
            </a:r>
            <a:r>
              <a:rPr lang="en-US" sz="2800" dirty="0">
                <a:solidFill>
                  <a:schemeClr val="bg2"/>
                </a:solidFill>
              </a:rPr>
              <a:t>when</a:t>
            </a:r>
            <a:r>
              <a:rPr lang="en-US" sz="2800" dirty="0"/>
              <a:t> GBL is integrated in literacy instruction</a:t>
            </a:r>
          </a:p>
          <a:p>
            <a:pPr>
              <a:lnSpc>
                <a:spcPct val="100000"/>
              </a:lnSpc>
            </a:pPr>
            <a:r>
              <a:rPr lang="en-US" sz="2800" dirty="0"/>
              <a:t>We examine the attitudes of 328 elementary literacy educators to understand their perceptions on games and learning, as these perceptions may influence if and how they integrate GBL into their literacy teaching</a:t>
            </a:r>
          </a:p>
        </p:txBody>
      </p:sp>
    </p:spTree>
    <p:extLst>
      <p:ext uri="{BB962C8B-B14F-4D97-AF65-F5344CB8AC3E}">
        <p14:creationId xmlns:p14="http://schemas.microsoft.com/office/powerpoint/2010/main" val="2123850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0B80A-6B1E-1C3F-D19E-B4791899BCA9}"/>
              </a:ext>
            </a:extLst>
          </p:cNvPr>
          <p:cNvSpPr>
            <a:spLocks noGrp="1"/>
          </p:cNvSpPr>
          <p:nvPr>
            <p:ph type="title"/>
          </p:nvPr>
        </p:nvSpPr>
        <p:spPr>
          <a:xfrm>
            <a:off x="1141412" y="354157"/>
            <a:ext cx="9905998" cy="1220153"/>
          </a:xfrm>
        </p:spPr>
        <p:txBody>
          <a:bodyPr/>
          <a:lstStyle/>
          <a:p>
            <a:r>
              <a:rPr lang="en-US" b="1" dirty="0">
                <a:solidFill>
                  <a:schemeClr val="bg2"/>
                </a:solidFill>
              </a:rPr>
              <a:t>Literature Review – GBL In Literacy</a:t>
            </a:r>
          </a:p>
        </p:txBody>
      </p:sp>
      <p:sp>
        <p:nvSpPr>
          <p:cNvPr id="3" name="Content Placeholder 2">
            <a:extLst>
              <a:ext uri="{FF2B5EF4-FFF2-40B4-BE49-F238E27FC236}">
                <a16:creationId xmlns:a16="http://schemas.microsoft.com/office/drawing/2014/main" id="{D6B8596D-1D71-A5F9-EA2E-BB39CAB8A30A}"/>
              </a:ext>
            </a:extLst>
          </p:cNvPr>
          <p:cNvSpPr>
            <a:spLocks noGrp="1"/>
          </p:cNvSpPr>
          <p:nvPr>
            <p:ph idx="1"/>
          </p:nvPr>
        </p:nvSpPr>
        <p:spPr>
          <a:xfrm>
            <a:off x="1141412" y="1436687"/>
            <a:ext cx="10641204" cy="5764695"/>
          </a:xfrm>
        </p:spPr>
        <p:txBody>
          <a:bodyPr>
            <a:noAutofit/>
          </a:bodyPr>
          <a:lstStyle/>
          <a:p>
            <a:pPr marL="0" indent="0">
              <a:lnSpc>
                <a:spcPct val="100000"/>
              </a:lnSpc>
              <a:spcBef>
                <a:spcPts val="600"/>
              </a:spcBef>
              <a:buNone/>
            </a:pPr>
            <a:r>
              <a:rPr lang="en-US" sz="2800" b="1" dirty="0">
                <a:solidFill>
                  <a:schemeClr val="bg2"/>
                </a:solidFill>
              </a:rPr>
              <a:t>Serious Games </a:t>
            </a:r>
          </a:p>
          <a:p>
            <a:pPr lvl="1">
              <a:lnSpc>
                <a:spcPct val="100000"/>
              </a:lnSpc>
              <a:spcBef>
                <a:spcPts val="600"/>
              </a:spcBef>
            </a:pPr>
            <a:r>
              <a:rPr lang="en-US" sz="2800" dirty="0"/>
              <a:t>promote the learning of foundational literacy skills including phonological awareness, spelling, and decoding (van Gorp et al., 2017; Kyle et al., 2013)</a:t>
            </a:r>
          </a:p>
          <a:p>
            <a:pPr marL="0" indent="0">
              <a:lnSpc>
                <a:spcPct val="100000"/>
              </a:lnSpc>
              <a:spcBef>
                <a:spcPts val="600"/>
              </a:spcBef>
              <a:buNone/>
            </a:pPr>
            <a:r>
              <a:rPr lang="en-US" sz="2800" b="1" dirty="0">
                <a:solidFill>
                  <a:schemeClr val="bg2"/>
                </a:solidFill>
              </a:rPr>
              <a:t>Entertainment Games</a:t>
            </a:r>
          </a:p>
          <a:p>
            <a:pPr lvl="1">
              <a:lnSpc>
                <a:spcPct val="100000"/>
              </a:lnSpc>
              <a:spcBef>
                <a:spcPts val="600"/>
              </a:spcBef>
            </a:pPr>
            <a:r>
              <a:rPr lang="en-US" sz="2800" dirty="0"/>
              <a:t>support literacy practices (Harvey, 2018; von Gillern &amp; Stufft, 2022)</a:t>
            </a:r>
          </a:p>
          <a:p>
            <a:pPr lvl="2">
              <a:lnSpc>
                <a:spcPct val="100000"/>
              </a:lnSpc>
              <a:spcBef>
                <a:spcPts val="600"/>
              </a:spcBef>
            </a:pPr>
            <a:r>
              <a:rPr lang="en-US" sz="2600" dirty="0"/>
              <a:t>interpreting various forms of communication (written language, oral language, abstract symbols, dynamic visuals, sound effects, etc.)</a:t>
            </a:r>
          </a:p>
          <a:p>
            <a:pPr lvl="2">
              <a:lnSpc>
                <a:spcPct val="100000"/>
              </a:lnSpc>
              <a:spcBef>
                <a:spcPts val="600"/>
              </a:spcBef>
            </a:pPr>
            <a:r>
              <a:rPr lang="en-US" sz="2600" dirty="0"/>
              <a:t>serve as a focus for textual engagement and analysis via creating game reviews, discussion groups, game critiques, &amp; strategy guides</a:t>
            </a:r>
          </a:p>
        </p:txBody>
      </p:sp>
    </p:spTree>
    <p:extLst>
      <p:ext uri="{BB962C8B-B14F-4D97-AF65-F5344CB8AC3E}">
        <p14:creationId xmlns:p14="http://schemas.microsoft.com/office/powerpoint/2010/main" val="1792711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54452B-70F8-21E8-0F99-897E77B256A5}"/>
              </a:ext>
            </a:extLst>
          </p:cNvPr>
          <p:cNvSpPr>
            <a:spLocks noGrp="1"/>
          </p:cNvSpPr>
          <p:nvPr>
            <p:ph type="title"/>
          </p:nvPr>
        </p:nvSpPr>
        <p:spPr>
          <a:xfrm>
            <a:off x="2981446" y="391049"/>
            <a:ext cx="5907567" cy="1252728"/>
          </a:xfrm>
        </p:spPr>
        <p:txBody>
          <a:bodyPr/>
          <a:lstStyle/>
          <a:p>
            <a:pPr algn="ctr"/>
            <a:r>
              <a:rPr lang="en-US" b="1" dirty="0">
                <a:solidFill>
                  <a:schemeClr val="bg2"/>
                </a:solidFill>
              </a:rPr>
              <a:t>Serious Games</a:t>
            </a:r>
          </a:p>
        </p:txBody>
      </p:sp>
      <p:pic>
        <p:nvPicPr>
          <p:cNvPr id="4" name="Picture 3">
            <a:extLst>
              <a:ext uri="{FF2B5EF4-FFF2-40B4-BE49-F238E27FC236}">
                <a16:creationId xmlns:a16="http://schemas.microsoft.com/office/drawing/2014/main" id="{BC179616-AD9A-87E0-1DDA-1B8424D53329}"/>
              </a:ext>
            </a:extLst>
          </p:cNvPr>
          <p:cNvPicPr>
            <a:picLocks noChangeAspect="1"/>
          </p:cNvPicPr>
          <p:nvPr/>
        </p:nvPicPr>
        <p:blipFill rotWithShape="1">
          <a:blip r:embed="rId2"/>
          <a:srcRect l="1453" b="1747"/>
          <a:stretch/>
        </p:blipFill>
        <p:spPr>
          <a:xfrm>
            <a:off x="2879504" y="1427533"/>
            <a:ext cx="6432992" cy="4804089"/>
          </a:xfrm>
          <a:prstGeom prst="rect">
            <a:avLst/>
          </a:prstGeom>
        </p:spPr>
      </p:pic>
      <p:pic>
        <p:nvPicPr>
          <p:cNvPr id="3076" name="Picture 4">
            <a:extLst>
              <a:ext uri="{FF2B5EF4-FFF2-40B4-BE49-F238E27FC236}">
                <a16:creationId xmlns:a16="http://schemas.microsoft.com/office/drawing/2014/main" id="{C1A6D895-EDD0-21F0-5D44-F8E6544723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2496" y="1968500"/>
            <a:ext cx="2667000" cy="336042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6F0AD870-6F22-4786-B23E-4CB5B20C259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32" b="6181"/>
          <a:stretch/>
        </p:blipFill>
        <p:spPr bwMode="auto">
          <a:xfrm>
            <a:off x="555404" y="1968500"/>
            <a:ext cx="2324100" cy="3288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989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a:extLst>
              <a:ext uri="{FF2B5EF4-FFF2-40B4-BE49-F238E27FC236}">
                <a16:creationId xmlns:a16="http://schemas.microsoft.com/office/drawing/2014/main" id="{FDB73E9E-5482-1B33-B95B-99284D2709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3896" y="1495368"/>
            <a:ext cx="38100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3BAE3297-F4DC-AD6D-89DF-07099B1E87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24" y="2596518"/>
            <a:ext cx="3810000" cy="21336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B7487F32-643B-87FF-633E-72993F26FF87}"/>
              </a:ext>
            </a:extLst>
          </p:cNvPr>
          <p:cNvSpPr>
            <a:spLocks noGrp="1"/>
          </p:cNvSpPr>
          <p:nvPr>
            <p:ph type="title"/>
          </p:nvPr>
        </p:nvSpPr>
        <p:spPr>
          <a:xfrm>
            <a:off x="3429001" y="420933"/>
            <a:ext cx="5516219" cy="970450"/>
          </a:xfrm>
        </p:spPr>
        <p:txBody>
          <a:bodyPr/>
          <a:lstStyle/>
          <a:p>
            <a:r>
              <a:rPr lang="en-US" b="1" dirty="0">
                <a:solidFill>
                  <a:schemeClr val="bg2"/>
                </a:solidFill>
              </a:rPr>
              <a:t>Entertainment Games</a:t>
            </a:r>
          </a:p>
        </p:txBody>
      </p:sp>
      <p:pic>
        <p:nvPicPr>
          <p:cNvPr id="2054" name="Picture 6">
            <a:extLst>
              <a:ext uri="{FF2B5EF4-FFF2-40B4-BE49-F238E27FC236}">
                <a16:creationId xmlns:a16="http://schemas.microsoft.com/office/drawing/2014/main" id="{AF0090C2-CA7D-85AA-4943-D3E8F9E7A9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4193" y="3154600"/>
            <a:ext cx="2457450" cy="369289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5118B908-27B1-5139-9F87-37934B270F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7344" y="4724400"/>
            <a:ext cx="38100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83B1F61-9AEC-03B6-7A49-608B6A6B797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5188" b="15490"/>
          <a:stretch/>
        </p:blipFill>
        <p:spPr bwMode="auto">
          <a:xfrm>
            <a:off x="4030933" y="3517436"/>
            <a:ext cx="2816067" cy="33506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A48997D-B44F-4029-6F40-E15BE08280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75192" y="0"/>
            <a:ext cx="1608667" cy="3962400"/>
          </a:xfrm>
          <a:prstGeom prst="rect">
            <a:avLst/>
          </a:prstGeom>
        </p:spPr>
      </p:pic>
      <p:pic>
        <p:nvPicPr>
          <p:cNvPr id="2" name="Picture 4">
            <a:extLst>
              <a:ext uri="{FF2B5EF4-FFF2-40B4-BE49-F238E27FC236}">
                <a16:creationId xmlns:a16="http://schemas.microsoft.com/office/drawing/2014/main" id="{6ED4B012-9AF9-85F3-B827-CA3E266FC7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076" y="2606566"/>
            <a:ext cx="38100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a:extLst>
              <a:ext uri="{FF2B5EF4-FFF2-40B4-BE49-F238E27FC236}">
                <a16:creationId xmlns:a16="http://schemas.microsoft.com/office/drawing/2014/main" id="{3B86091B-E675-597E-47EC-040C99A0EE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7296" y="4734448"/>
            <a:ext cx="38100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EF0E10B-0FC1-26DC-2077-62409575AFF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80831" y="105315"/>
            <a:ext cx="2588234" cy="3229579"/>
          </a:xfrm>
          <a:prstGeom prst="rect">
            <a:avLst/>
          </a:prstGeom>
        </p:spPr>
      </p:pic>
    </p:spTree>
    <p:extLst>
      <p:ext uri="{BB962C8B-B14F-4D97-AF65-F5344CB8AC3E}">
        <p14:creationId xmlns:p14="http://schemas.microsoft.com/office/powerpoint/2010/main" val="2920424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66218-38C6-4A58-55E6-C7868D980AFD}"/>
              </a:ext>
            </a:extLst>
          </p:cNvPr>
          <p:cNvSpPr>
            <a:spLocks noGrp="1"/>
          </p:cNvSpPr>
          <p:nvPr>
            <p:ph type="title"/>
          </p:nvPr>
        </p:nvSpPr>
        <p:spPr>
          <a:xfrm>
            <a:off x="1141413" y="497942"/>
            <a:ext cx="9905998" cy="1478570"/>
          </a:xfrm>
        </p:spPr>
        <p:txBody>
          <a:bodyPr/>
          <a:lstStyle/>
          <a:p>
            <a:r>
              <a:rPr lang="en-US" b="1" dirty="0">
                <a:solidFill>
                  <a:schemeClr val="bg2"/>
                </a:solidFill>
              </a:rPr>
              <a:t>Literature Review – Teachers’ Perceptions</a:t>
            </a:r>
          </a:p>
        </p:txBody>
      </p:sp>
      <p:sp>
        <p:nvSpPr>
          <p:cNvPr id="3" name="Content Placeholder 2">
            <a:extLst>
              <a:ext uri="{FF2B5EF4-FFF2-40B4-BE49-F238E27FC236}">
                <a16:creationId xmlns:a16="http://schemas.microsoft.com/office/drawing/2014/main" id="{787A0780-FC2A-447C-87CC-763C619202DF}"/>
              </a:ext>
            </a:extLst>
          </p:cNvPr>
          <p:cNvSpPr>
            <a:spLocks noGrp="1"/>
          </p:cNvSpPr>
          <p:nvPr>
            <p:ph idx="1"/>
          </p:nvPr>
        </p:nvSpPr>
        <p:spPr>
          <a:xfrm>
            <a:off x="1141413" y="1897244"/>
            <a:ext cx="10092644" cy="4563294"/>
          </a:xfrm>
        </p:spPr>
        <p:txBody>
          <a:bodyPr>
            <a:noAutofit/>
          </a:bodyPr>
          <a:lstStyle/>
          <a:p>
            <a:pPr>
              <a:lnSpc>
                <a:spcPct val="100000"/>
              </a:lnSpc>
              <a:spcBef>
                <a:spcPts val="600"/>
              </a:spcBef>
            </a:pPr>
            <a:r>
              <a:rPr lang="en-US" sz="2800" dirty="0">
                <a:effectLst/>
                <a:ea typeface="Calibri" panose="020F0502020204030204" pitchFamily="34" charset="0"/>
              </a:rPr>
              <a:t>Teachers’ perceptions and conceptualizations of video games play a large role in </a:t>
            </a:r>
            <a:r>
              <a:rPr lang="en-US" sz="2800" dirty="0">
                <a:solidFill>
                  <a:schemeClr val="bg2"/>
                </a:solidFill>
                <a:effectLst/>
                <a:ea typeface="Calibri" panose="020F0502020204030204" pitchFamily="34" charset="0"/>
              </a:rPr>
              <a:t>whether</a:t>
            </a:r>
            <a:r>
              <a:rPr lang="en-US" sz="2800" dirty="0">
                <a:effectLst/>
                <a:ea typeface="Calibri" panose="020F0502020204030204" pitchFamily="34" charset="0"/>
              </a:rPr>
              <a:t> and </a:t>
            </a:r>
            <a:r>
              <a:rPr lang="en-US" sz="2800" dirty="0">
                <a:solidFill>
                  <a:schemeClr val="bg2"/>
                </a:solidFill>
                <a:effectLst/>
                <a:ea typeface="Calibri" panose="020F0502020204030204" pitchFamily="34" charset="0"/>
              </a:rPr>
              <a:t>how</a:t>
            </a:r>
            <a:r>
              <a:rPr lang="en-US" sz="2800" dirty="0">
                <a:effectLst/>
                <a:ea typeface="Calibri" panose="020F0502020204030204" pitchFamily="34" charset="0"/>
              </a:rPr>
              <a:t> students are provided opportunities to engage in these new literacies (Beavis et al., 2017) </a:t>
            </a:r>
          </a:p>
          <a:p>
            <a:pPr>
              <a:lnSpc>
                <a:spcPct val="100000"/>
              </a:lnSpc>
              <a:spcBef>
                <a:spcPts val="600"/>
              </a:spcBef>
            </a:pPr>
            <a:r>
              <a:rPr lang="en-US" sz="2800" dirty="0">
                <a:effectLst/>
                <a:ea typeface="Calibri" panose="020F0502020204030204" pitchFamily="34" charset="0"/>
              </a:rPr>
              <a:t>Beavis et al. (2014, p. 569) explain: </a:t>
            </a:r>
          </a:p>
          <a:p>
            <a:pPr lvl="1">
              <a:lnSpc>
                <a:spcPct val="100000"/>
              </a:lnSpc>
              <a:spcBef>
                <a:spcPts val="600"/>
              </a:spcBef>
            </a:pPr>
            <a:r>
              <a:rPr lang="en-US" sz="2600" dirty="0">
                <a:effectLst/>
                <a:ea typeface="Calibri" panose="020F0502020204030204" pitchFamily="34" charset="0"/>
              </a:rPr>
              <a:t>“</a:t>
            </a:r>
            <a:r>
              <a:rPr lang="en-US" sz="2600" dirty="0">
                <a:ea typeface="Calibri" panose="020F0502020204030204" pitchFamily="34" charset="0"/>
              </a:rPr>
              <a:t>T</a:t>
            </a:r>
            <a:r>
              <a:rPr lang="en-US" sz="2600" dirty="0">
                <a:effectLst/>
                <a:ea typeface="Calibri" panose="020F0502020204030204" pitchFamily="34" charset="0"/>
              </a:rPr>
              <a:t>eachers’ beliefs about what it is (or is not) possible to achieve with digital games in educational contexts will inevitably influence the decisions that they make about how, when, and for what specific purposes they will bring these games into their classrooms.” </a:t>
            </a:r>
            <a:endParaRPr lang="en-US" sz="2600" dirty="0"/>
          </a:p>
        </p:txBody>
      </p:sp>
    </p:spTree>
    <p:extLst>
      <p:ext uri="{BB962C8B-B14F-4D97-AF65-F5344CB8AC3E}">
        <p14:creationId xmlns:p14="http://schemas.microsoft.com/office/powerpoint/2010/main" val="745741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66218-38C6-4A58-55E6-C7868D980AFD}"/>
              </a:ext>
            </a:extLst>
          </p:cNvPr>
          <p:cNvSpPr>
            <a:spLocks noGrp="1"/>
          </p:cNvSpPr>
          <p:nvPr>
            <p:ph type="title"/>
          </p:nvPr>
        </p:nvSpPr>
        <p:spPr>
          <a:xfrm>
            <a:off x="1141413" y="497942"/>
            <a:ext cx="9905998" cy="1478570"/>
          </a:xfrm>
        </p:spPr>
        <p:txBody>
          <a:bodyPr/>
          <a:lstStyle/>
          <a:p>
            <a:r>
              <a:rPr lang="en-US" b="1" dirty="0">
                <a:solidFill>
                  <a:schemeClr val="bg2"/>
                </a:solidFill>
              </a:rPr>
              <a:t>Methodology</a:t>
            </a:r>
          </a:p>
        </p:txBody>
      </p:sp>
      <p:sp>
        <p:nvSpPr>
          <p:cNvPr id="3" name="Content Placeholder 2">
            <a:extLst>
              <a:ext uri="{FF2B5EF4-FFF2-40B4-BE49-F238E27FC236}">
                <a16:creationId xmlns:a16="http://schemas.microsoft.com/office/drawing/2014/main" id="{787A0780-FC2A-447C-87CC-763C619202DF}"/>
              </a:ext>
            </a:extLst>
          </p:cNvPr>
          <p:cNvSpPr>
            <a:spLocks noGrp="1"/>
          </p:cNvSpPr>
          <p:nvPr>
            <p:ph idx="1"/>
          </p:nvPr>
        </p:nvSpPr>
        <p:spPr>
          <a:xfrm>
            <a:off x="1141413" y="1907293"/>
            <a:ext cx="10092644" cy="4563294"/>
          </a:xfrm>
        </p:spPr>
        <p:txBody>
          <a:bodyPr>
            <a:noAutofit/>
          </a:bodyPr>
          <a:lstStyle/>
          <a:p>
            <a:pPr>
              <a:lnSpc>
                <a:spcPct val="100000"/>
              </a:lnSpc>
              <a:spcBef>
                <a:spcPts val="600"/>
              </a:spcBef>
            </a:pPr>
            <a:r>
              <a:rPr lang="en-US" sz="3600" dirty="0">
                <a:effectLst/>
                <a:ea typeface="Calibri" panose="020F0502020204030204" pitchFamily="34" charset="0"/>
              </a:rPr>
              <a:t>Survey Design Methodology (</a:t>
            </a:r>
            <a:r>
              <a:rPr lang="en-US" sz="3600" dirty="0" err="1">
                <a:effectLst/>
                <a:ea typeface="Calibri" panose="020F0502020204030204" pitchFamily="34" charset="0"/>
              </a:rPr>
              <a:t>Dillman</a:t>
            </a:r>
            <a:r>
              <a:rPr lang="en-US" sz="3600" dirty="0">
                <a:effectLst/>
                <a:ea typeface="Calibri" panose="020F0502020204030204" pitchFamily="34" charset="0"/>
              </a:rPr>
              <a:t>, 2011)</a:t>
            </a:r>
          </a:p>
          <a:p>
            <a:pPr lvl="1">
              <a:lnSpc>
                <a:spcPct val="100000"/>
              </a:lnSpc>
              <a:spcBef>
                <a:spcPts val="600"/>
              </a:spcBef>
            </a:pPr>
            <a:r>
              <a:rPr lang="en-US" sz="3200" dirty="0">
                <a:effectLst/>
                <a:ea typeface="Calibri" panose="020F0502020204030204" pitchFamily="34" charset="0"/>
              </a:rPr>
              <a:t>“nonexperimental research based on questionnaires or interviews,” was utilized for this study (Johnson &amp; Christensen, 2013, p. 249) </a:t>
            </a:r>
          </a:p>
          <a:p>
            <a:pPr>
              <a:lnSpc>
                <a:spcPct val="100000"/>
              </a:lnSpc>
              <a:spcBef>
                <a:spcPts val="600"/>
              </a:spcBef>
            </a:pPr>
            <a:r>
              <a:rPr lang="en-US" sz="3600" dirty="0">
                <a:ea typeface="Calibri" panose="020F0502020204030204" pitchFamily="34" charset="0"/>
              </a:rPr>
              <a:t>Research Question:</a:t>
            </a:r>
            <a:r>
              <a:rPr lang="en-US" sz="3600" dirty="0">
                <a:effectLst/>
                <a:ea typeface="Calibri" panose="020F0502020204030204" pitchFamily="34" charset="0"/>
              </a:rPr>
              <a:t> </a:t>
            </a:r>
          </a:p>
          <a:p>
            <a:pPr lvl="1">
              <a:lnSpc>
                <a:spcPct val="100000"/>
              </a:lnSpc>
              <a:spcBef>
                <a:spcPts val="600"/>
              </a:spcBef>
            </a:pPr>
            <a:r>
              <a:rPr lang="en-US" sz="3200" dirty="0">
                <a:effectLst/>
                <a:ea typeface="Calibri" panose="020F0502020204030204" pitchFamily="34" charset="0"/>
              </a:rPr>
              <a:t>What are elementary literacy teachers’ attitudes on video gaming and learning?</a:t>
            </a:r>
          </a:p>
        </p:txBody>
      </p:sp>
    </p:spTree>
    <p:extLst>
      <p:ext uri="{BB962C8B-B14F-4D97-AF65-F5344CB8AC3E}">
        <p14:creationId xmlns:p14="http://schemas.microsoft.com/office/powerpoint/2010/main" val="1675609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66218-38C6-4A58-55E6-C7868D980AFD}"/>
              </a:ext>
            </a:extLst>
          </p:cNvPr>
          <p:cNvSpPr>
            <a:spLocks noGrp="1"/>
          </p:cNvSpPr>
          <p:nvPr>
            <p:ph type="title"/>
          </p:nvPr>
        </p:nvSpPr>
        <p:spPr>
          <a:xfrm>
            <a:off x="1141413" y="497942"/>
            <a:ext cx="9905998" cy="1478570"/>
          </a:xfrm>
        </p:spPr>
        <p:txBody>
          <a:bodyPr/>
          <a:lstStyle/>
          <a:p>
            <a:r>
              <a:rPr lang="en-US" b="1" dirty="0">
                <a:solidFill>
                  <a:schemeClr val="bg2"/>
                </a:solidFill>
              </a:rPr>
              <a:t>Methodology – Survey Design</a:t>
            </a:r>
          </a:p>
        </p:txBody>
      </p:sp>
      <p:sp>
        <p:nvSpPr>
          <p:cNvPr id="3" name="Content Placeholder 2">
            <a:extLst>
              <a:ext uri="{FF2B5EF4-FFF2-40B4-BE49-F238E27FC236}">
                <a16:creationId xmlns:a16="http://schemas.microsoft.com/office/drawing/2014/main" id="{787A0780-FC2A-447C-87CC-763C619202DF}"/>
              </a:ext>
            </a:extLst>
          </p:cNvPr>
          <p:cNvSpPr>
            <a:spLocks noGrp="1"/>
          </p:cNvSpPr>
          <p:nvPr>
            <p:ph idx="1"/>
          </p:nvPr>
        </p:nvSpPr>
        <p:spPr>
          <a:xfrm>
            <a:off x="944545" y="1615890"/>
            <a:ext cx="10812026" cy="4563294"/>
          </a:xfrm>
        </p:spPr>
        <p:txBody>
          <a:bodyPr>
            <a:noAutofit/>
          </a:bodyPr>
          <a:lstStyle/>
          <a:p>
            <a:pPr>
              <a:lnSpc>
                <a:spcPct val="100000"/>
              </a:lnSpc>
              <a:spcBef>
                <a:spcPts val="600"/>
              </a:spcBef>
            </a:pPr>
            <a:r>
              <a:rPr lang="en-US" sz="2800" dirty="0">
                <a:ea typeface="Calibri" panose="020F0502020204030204" pitchFamily="34" charset="0"/>
              </a:rPr>
              <a:t>R</a:t>
            </a:r>
            <a:r>
              <a:rPr lang="en-US" sz="2800" dirty="0">
                <a:effectLst/>
                <a:ea typeface="Calibri" panose="020F0502020204030204" pitchFamily="34" charset="0"/>
              </a:rPr>
              <a:t>eviewed existing surveys and concepts from the literature</a:t>
            </a:r>
          </a:p>
          <a:p>
            <a:pPr lvl="1">
              <a:lnSpc>
                <a:spcPct val="100000"/>
              </a:lnSpc>
              <a:spcBef>
                <a:spcPts val="600"/>
              </a:spcBef>
            </a:pPr>
            <a:r>
              <a:rPr lang="en-US" sz="2600" dirty="0">
                <a:effectLst/>
                <a:ea typeface="Calibri" panose="020F0502020204030204" pitchFamily="34" charset="0"/>
              </a:rPr>
              <a:t>Drew on items from Homer et al.’s (2012) Demographics, Attitudes, and Player Activity (DAPA) survey and </a:t>
            </a:r>
            <a:r>
              <a:rPr lang="en-US" sz="2600" dirty="0" err="1">
                <a:effectLst/>
                <a:ea typeface="Calibri" panose="020F0502020204030204" pitchFamily="34" charset="0"/>
              </a:rPr>
              <a:t>Noraddin</a:t>
            </a:r>
            <a:r>
              <a:rPr lang="en-US" sz="2600" dirty="0">
                <a:effectLst/>
                <a:ea typeface="Calibri" panose="020F0502020204030204" pitchFamily="34" charset="0"/>
              </a:rPr>
              <a:t> and Kian’s (2014) survey on digital games for teaching</a:t>
            </a:r>
          </a:p>
          <a:p>
            <a:pPr>
              <a:lnSpc>
                <a:spcPct val="100000"/>
              </a:lnSpc>
              <a:spcBef>
                <a:spcPts val="600"/>
              </a:spcBef>
            </a:pPr>
            <a:r>
              <a:rPr lang="en-US" sz="2800" dirty="0">
                <a:effectLst/>
                <a:ea typeface="Calibri" panose="020F0502020204030204" pitchFamily="34" charset="0"/>
              </a:rPr>
              <a:t>Some items were modified for clarity and to become tailored to the target audience of this study (i.e., literacy teachers) &amp; new items created</a:t>
            </a:r>
          </a:p>
          <a:p>
            <a:pPr lvl="1">
              <a:lnSpc>
                <a:spcPct val="100000"/>
              </a:lnSpc>
              <a:spcBef>
                <a:spcPts val="600"/>
              </a:spcBef>
            </a:pPr>
            <a:r>
              <a:rPr lang="en-US" sz="2600" dirty="0">
                <a:ea typeface="Calibri" panose="020F0502020204030204" pitchFamily="34" charset="0"/>
              </a:rPr>
              <a:t>S</a:t>
            </a:r>
            <a:r>
              <a:rPr lang="en-US" sz="2600" dirty="0">
                <a:effectLst/>
                <a:ea typeface="Calibri" panose="020F0502020204030204" pitchFamily="34" charset="0"/>
              </a:rPr>
              <a:t>urvey item “I spend too much time on video games” was changed to “Children spend too much time on video games”</a:t>
            </a:r>
          </a:p>
          <a:p>
            <a:pPr lvl="1">
              <a:lnSpc>
                <a:spcPct val="100000"/>
              </a:lnSpc>
              <a:spcBef>
                <a:spcPts val="600"/>
              </a:spcBef>
            </a:pPr>
            <a:r>
              <a:rPr lang="en-US" sz="2600" dirty="0"/>
              <a:t>“Digital games are a form of media worthy of analysis in English language arts classrooms” was added</a:t>
            </a:r>
          </a:p>
        </p:txBody>
      </p:sp>
    </p:spTree>
    <p:extLst>
      <p:ext uri="{BB962C8B-B14F-4D97-AF65-F5344CB8AC3E}">
        <p14:creationId xmlns:p14="http://schemas.microsoft.com/office/powerpoint/2010/main" val="29910227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{80C25BE5-8CFE-9742-AC44-801DC440F1D7}tf10001122</Template>
  <TotalTime>1688</TotalTime>
  <Words>1356</Words>
  <Application>Microsoft Office PowerPoint</Application>
  <PresentationFormat>Widescreen</PresentationFormat>
  <Paragraphs>97</Paragraphs>
  <Slides>24</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Tw Cen MT</vt:lpstr>
      <vt:lpstr>Wingdings 2</vt:lpstr>
      <vt:lpstr>Circuit</vt:lpstr>
      <vt:lpstr>Literacy educators’ attitudes on  video games and learning</vt:lpstr>
      <vt:lpstr>Overview</vt:lpstr>
      <vt:lpstr>Purpose</vt:lpstr>
      <vt:lpstr>Literature Review – GBL In Literacy</vt:lpstr>
      <vt:lpstr>Serious Games</vt:lpstr>
      <vt:lpstr>Entertainment Games</vt:lpstr>
      <vt:lpstr>Literature Review – Teachers’ Perceptions</vt:lpstr>
      <vt:lpstr>Methodology</vt:lpstr>
      <vt:lpstr>Methodology – Survey Design</vt:lpstr>
      <vt:lpstr>Methodology – Survey Validation</vt:lpstr>
      <vt:lpstr>Methodology – Survey Validation</vt:lpstr>
      <vt:lpstr>Methodology – Survey distribution</vt:lpstr>
      <vt:lpstr>Methodology – Survey Analysis</vt:lpstr>
      <vt:lpstr>Participant Demographics</vt:lpstr>
      <vt:lpstr>Results</vt:lpstr>
      <vt:lpstr>Results</vt:lpstr>
      <vt:lpstr>Results</vt:lpstr>
      <vt:lpstr>Results</vt:lpstr>
      <vt:lpstr>Notable Results</vt:lpstr>
      <vt:lpstr>Notable Results</vt:lpstr>
      <vt:lpstr>Discussion</vt:lpstr>
      <vt:lpstr>Limitations</vt:lpstr>
      <vt:lpstr>Conclusion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Von Gillern, Sam</dc:creator>
  <cp:lastModifiedBy>Gould, Hillary</cp:lastModifiedBy>
  <cp:revision>23</cp:revision>
  <dcterms:created xsi:type="dcterms:W3CDTF">2022-09-29T19:25:31Z</dcterms:created>
  <dcterms:modified xsi:type="dcterms:W3CDTF">2022-10-06T08:03:24Z</dcterms:modified>
</cp:coreProperties>
</file>