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397" r:id="rId2"/>
    <p:sldId id="318" r:id="rId3"/>
    <p:sldId id="425" r:id="rId4"/>
    <p:sldId id="426" r:id="rId5"/>
    <p:sldId id="408" r:id="rId6"/>
    <p:sldId id="409" r:id="rId7"/>
    <p:sldId id="427" r:id="rId8"/>
    <p:sldId id="410" r:id="rId9"/>
    <p:sldId id="428" r:id="rId10"/>
    <p:sldId id="411" r:id="rId11"/>
    <p:sldId id="412" r:id="rId12"/>
    <p:sldId id="429" r:id="rId13"/>
    <p:sldId id="430" r:id="rId14"/>
    <p:sldId id="431" r:id="rId15"/>
    <p:sldId id="432" r:id="rId16"/>
    <p:sldId id="433" r:id="rId17"/>
    <p:sldId id="434" r:id="rId18"/>
    <p:sldId id="435" r:id="rId19"/>
    <p:sldId id="436" r:id="rId20"/>
    <p:sldId id="437" r:id="rId21"/>
    <p:sldId id="438" r:id="rId22"/>
    <p:sldId id="439" r:id="rId23"/>
    <p:sldId id="440" r:id="rId24"/>
    <p:sldId id="441" r:id="rId25"/>
    <p:sldId id="442" r:id="rId26"/>
    <p:sldId id="443" r:id="rId27"/>
    <p:sldId id="444" r:id="rId28"/>
    <p:sldId id="445" r:id="rId29"/>
    <p:sldId id="40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4" autoAdjust="0"/>
    <p:restoredTop sz="90246" autoAdjust="0"/>
  </p:normalViewPr>
  <p:slideViewPr>
    <p:cSldViewPr>
      <p:cViewPr>
        <p:scale>
          <a:sx n="70" d="100"/>
          <a:sy n="70" d="100"/>
        </p:scale>
        <p:origin x="153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C6E4AD-D214-4007-8520-27080788649C}" type="datetimeFigureOut">
              <a:rPr lang="en-US" smtClean="0"/>
              <a:t>10/4/2022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5EF35A-8BD7-4556-AE12-57343BE92C97}" type="slidenum">
              <a:rPr lang="en-US" smtClean="0"/>
              <a:t>‹#›</a:t>
            </a:fld>
            <a:endParaRPr lang="en-US"/>
          </a:p>
        </p:txBody>
      </p:sp>
    </p:spTree>
    <p:extLst>
      <p:ext uri="{BB962C8B-B14F-4D97-AF65-F5344CB8AC3E}">
        <p14:creationId xmlns:p14="http://schemas.microsoft.com/office/powerpoint/2010/main" val="1425938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EF35A-8BD7-4556-AE12-57343BE92C97}" type="slidenum">
              <a:rPr lang="en-US" smtClean="0"/>
              <a:t>1</a:t>
            </a:fld>
            <a:endParaRPr lang="en-US"/>
          </a:p>
        </p:txBody>
      </p:sp>
    </p:spTree>
    <p:extLst>
      <p:ext uri="{BB962C8B-B14F-4D97-AF65-F5344CB8AC3E}">
        <p14:creationId xmlns:p14="http://schemas.microsoft.com/office/powerpoint/2010/main" val="204713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reiterate, there is only one qualitative study of research on video games in the 13 literacy research journals over a 21-year period of time. While qualitative methods were used in conceptual practitioner articles and these articles are valuable and help their audiences understand video gaming in its relation to teaching and learning, those articles did not include a dedicated methods section and methods for these were typically described briefly</a:t>
            </a:r>
          </a:p>
        </p:txBody>
      </p:sp>
      <p:sp>
        <p:nvSpPr>
          <p:cNvPr id="4" name="Slide Number Placeholder 3"/>
          <p:cNvSpPr>
            <a:spLocks noGrp="1"/>
          </p:cNvSpPr>
          <p:nvPr>
            <p:ph type="sldNum" sz="quarter" idx="5"/>
          </p:nvPr>
        </p:nvSpPr>
        <p:spPr/>
        <p:txBody>
          <a:bodyPr/>
          <a:lstStyle/>
          <a:p>
            <a:fld id="{875EF35A-8BD7-4556-AE12-57343BE92C97}" type="slidenum">
              <a:rPr lang="en-US" smtClean="0"/>
              <a:t>24</a:t>
            </a:fld>
            <a:endParaRPr lang="en-US"/>
          </a:p>
        </p:txBody>
      </p:sp>
    </p:spTree>
    <p:extLst>
      <p:ext uri="{BB962C8B-B14F-4D97-AF65-F5344CB8AC3E}">
        <p14:creationId xmlns:p14="http://schemas.microsoft.com/office/powerpoint/2010/main" val="4015971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238CBB-6816-4BF0-952B-03E953D3E12C}"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9BD22-1C03-4A66-985A-DA04B93D2F8A}" type="slidenum">
              <a:rPr lang="en-US" smtClean="0"/>
              <a:t>‹#›</a:t>
            </a:fld>
            <a:endParaRPr lang="en-US"/>
          </a:p>
        </p:txBody>
      </p:sp>
    </p:spTree>
    <p:extLst>
      <p:ext uri="{BB962C8B-B14F-4D97-AF65-F5344CB8AC3E}">
        <p14:creationId xmlns:p14="http://schemas.microsoft.com/office/powerpoint/2010/main" val="309689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238CBB-6816-4BF0-952B-03E953D3E12C}"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9BD22-1C03-4A66-985A-DA04B93D2F8A}" type="slidenum">
              <a:rPr lang="en-US" smtClean="0"/>
              <a:t>‹#›</a:t>
            </a:fld>
            <a:endParaRPr lang="en-US"/>
          </a:p>
        </p:txBody>
      </p:sp>
    </p:spTree>
    <p:extLst>
      <p:ext uri="{BB962C8B-B14F-4D97-AF65-F5344CB8AC3E}">
        <p14:creationId xmlns:p14="http://schemas.microsoft.com/office/powerpoint/2010/main" val="319083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5B238CBB-6816-4BF0-952B-03E953D3E12C}"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9BD22-1C03-4A66-985A-DA04B93D2F8A}" type="slidenum">
              <a:rPr lang="en-US" smtClean="0"/>
              <a:t>‹#›</a:t>
            </a:fld>
            <a:endParaRPr lang="en-US"/>
          </a:p>
        </p:txBody>
      </p:sp>
    </p:spTree>
    <p:extLst>
      <p:ext uri="{BB962C8B-B14F-4D97-AF65-F5344CB8AC3E}">
        <p14:creationId xmlns:p14="http://schemas.microsoft.com/office/powerpoint/2010/main" val="150705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5B238CBB-6816-4BF0-952B-03E953D3E12C}" type="datetimeFigureOut">
              <a:rPr lang="en-US" smtClean="0"/>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D9BD22-1C03-4A66-985A-DA04B93D2F8A}" type="slidenum">
              <a:rPr lang="en-US" smtClean="0"/>
              <a:t>‹#›</a:t>
            </a:fld>
            <a:endParaRPr lang="en-US"/>
          </a:p>
        </p:txBody>
      </p:sp>
    </p:spTree>
    <p:extLst>
      <p:ext uri="{BB962C8B-B14F-4D97-AF65-F5344CB8AC3E}">
        <p14:creationId xmlns:p14="http://schemas.microsoft.com/office/powerpoint/2010/main" val="1650291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38CBB-6816-4BF0-952B-03E953D3E12C}"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9BD22-1C03-4A66-985A-DA04B93D2F8A}" type="slidenum">
              <a:rPr lang="en-US" smtClean="0"/>
              <a:t>‹#›</a:t>
            </a:fld>
            <a:endParaRPr lang="en-US"/>
          </a:p>
        </p:txBody>
      </p:sp>
    </p:spTree>
    <p:extLst>
      <p:ext uri="{BB962C8B-B14F-4D97-AF65-F5344CB8AC3E}">
        <p14:creationId xmlns:p14="http://schemas.microsoft.com/office/powerpoint/2010/main" val="1594769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38CBB-6816-4BF0-952B-03E953D3E12C}"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9BD22-1C03-4A66-985A-DA04B93D2F8A}" type="slidenum">
              <a:rPr lang="en-US" smtClean="0"/>
              <a:t>‹#›</a:t>
            </a:fld>
            <a:endParaRPr lang="en-US"/>
          </a:p>
        </p:txBody>
      </p:sp>
    </p:spTree>
    <p:extLst>
      <p:ext uri="{BB962C8B-B14F-4D97-AF65-F5344CB8AC3E}">
        <p14:creationId xmlns:p14="http://schemas.microsoft.com/office/powerpoint/2010/main" val="272618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38CBB-6816-4BF0-952B-03E953D3E12C}"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9BD22-1C03-4A66-985A-DA04B93D2F8A}" type="slidenum">
              <a:rPr lang="en-US" smtClean="0"/>
              <a:t>‹#›</a:t>
            </a:fld>
            <a:endParaRPr lang="en-US"/>
          </a:p>
        </p:txBody>
      </p:sp>
    </p:spTree>
    <p:extLst>
      <p:ext uri="{BB962C8B-B14F-4D97-AF65-F5344CB8AC3E}">
        <p14:creationId xmlns:p14="http://schemas.microsoft.com/office/powerpoint/2010/main" val="243974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238CBB-6816-4BF0-952B-03E953D3E12C}"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9BD22-1C03-4A66-985A-DA04B93D2F8A}" type="slidenum">
              <a:rPr lang="en-US" smtClean="0"/>
              <a:t>‹#›</a:t>
            </a:fld>
            <a:endParaRPr lang="en-US"/>
          </a:p>
        </p:txBody>
      </p:sp>
    </p:spTree>
    <p:extLst>
      <p:ext uri="{BB962C8B-B14F-4D97-AF65-F5344CB8AC3E}">
        <p14:creationId xmlns:p14="http://schemas.microsoft.com/office/powerpoint/2010/main" val="257090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238CBB-6816-4BF0-952B-03E953D3E12C}"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9BD22-1C03-4A66-985A-DA04B93D2F8A}" type="slidenum">
              <a:rPr lang="en-US" smtClean="0"/>
              <a:t>‹#›</a:t>
            </a:fld>
            <a:endParaRPr lang="en-US"/>
          </a:p>
        </p:txBody>
      </p:sp>
    </p:spTree>
    <p:extLst>
      <p:ext uri="{BB962C8B-B14F-4D97-AF65-F5344CB8AC3E}">
        <p14:creationId xmlns:p14="http://schemas.microsoft.com/office/powerpoint/2010/main" val="254539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238CBB-6816-4BF0-952B-03E953D3E12C}" type="datetimeFigureOut">
              <a:rPr lang="en-US" smtClean="0"/>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D9BD22-1C03-4A66-985A-DA04B93D2F8A}" type="slidenum">
              <a:rPr lang="en-US" smtClean="0"/>
              <a:t>‹#›</a:t>
            </a:fld>
            <a:endParaRPr lang="en-US"/>
          </a:p>
        </p:txBody>
      </p:sp>
    </p:spTree>
    <p:extLst>
      <p:ext uri="{BB962C8B-B14F-4D97-AF65-F5344CB8AC3E}">
        <p14:creationId xmlns:p14="http://schemas.microsoft.com/office/powerpoint/2010/main" val="269424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238CBB-6816-4BF0-952B-03E953D3E12C}" type="datetimeFigureOut">
              <a:rPr lang="en-US" smtClean="0"/>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D9BD22-1C03-4A66-985A-DA04B93D2F8A}" type="slidenum">
              <a:rPr lang="en-US" smtClean="0"/>
              <a:t>‹#›</a:t>
            </a:fld>
            <a:endParaRPr lang="en-US"/>
          </a:p>
        </p:txBody>
      </p:sp>
    </p:spTree>
    <p:extLst>
      <p:ext uri="{BB962C8B-B14F-4D97-AF65-F5344CB8AC3E}">
        <p14:creationId xmlns:p14="http://schemas.microsoft.com/office/powerpoint/2010/main" val="834448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38CBB-6816-4BF0-952B-03E953D3E12C}" type="datetimeFigureOut">
              <a:rPr lang="en-US" smtClean="0"/>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D9BD22-1C03-4A66-985A-DA04B93D2F8A}" type="slidenum">
              <a:rPr lang="en-US" smtClean="0"/>
              <a:t>‹#›</a:t>
            </a:fld>
            <a:endParaRPr lang="en-US"/>
          </a:p>
        </p:txBody>
      </p:sp>
    </p:spTree>
    <p:extLst>
      <p:ext uri="{BB962C8B-B14F-4D97-AF65-F5344CB8AC3E}">
        <p14:creationId xmlns:p14="http://schemas.microsoft.com/office/powerpoint/2010/main" val="2604143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238CBB-6816-4BF0-952B-03E953D3E12C}"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9BD22-1C03-4A66-985A-DA04B93D2F8A}" type="slidenum">
              <a:rPr lang="en-US" smtClean="0"/>
              <a:t>‹#›</a:t>
            </a:fld>
            <a:endParaRPr lang="en-US"/>
          </a:p>
        </p:txBody>
      </p:sp>
    </p:spTree>
    <p:extLst>
      <p:ext uri="{BB962C8B-B14F-4D97-AF65-F5344CB8AC3E}">
        <p14:creationId xmlns:p14="http://schemas.microsoft.com/office/powerpoint/2010/main" val="11735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5B238CBB-6816-4BF0-952B-03E953D3E12C}" type="datetimeFigureOut">
              <a:rPr lang="en-US" smtClean="0"/>
              <a:t>10/4/2022</a:t>
            </a:fld>
            <a:endParaRPr lang="en-US"/>
          </a:p>
        </p:txBody>
      </p:sp>
      <p:sp>
        <p:nvSpPr>
          <p:cNvPr id="6" name="Footer Placeholder 5"/>
          <p:cNvSpPr>
            <a:spLocks noGrp="1"/>
          </p:cNvSpPr>
          <p:nvPr>
            <p:ph type="ftr" sz="quarter" idx="11"/>
          </p:nvPr>
        </p:nvSpPr>
        <p:spPr>
          <a:xfrm>
            <a:off x="442797" y="6041361"/>
            <a:ext cx="2471560" cy="365125"/>
          </a:xfrm>
        </p:spPr>
        <p:txBody>
          <a:bodyPr/>
          <a:lstStyle/>
          <a:p>
            <a:endParaRPr lang="en-US"/>
          </a:p>
        </p:txBody>
      </p:sp>
      <p:sp>
        <p:nvSpPr>
          <p:cNvPr id="7" name="Slide Number Placeholder 6"/>
          <p:cNvSpPr>
            <a:spLocks noGrp="1"/>
          </p:cNvSpPr>
          <p:nvPr>
            <p:ph type="sldNum" sz="quarter" idx="12"/>
          </p:nvPr>
        </p:nvSpPr>
        <p:spPr>
          <a:xfrm>
            <a:off x="3647017" y="5915887"/>
            <a:ext cx="796616" cy="490599"/>
          </a:xfrm>
        </p:spPr>
        <p:txBody>
          <a:bodyPr/>
          <a:lstStyle/>
          <a:p>
            <a:fld id="{2ED9BD22-1C03-4A66-985A-DA04B93D2F8A}" type="slidenum">
              <a:rPr lang="en-US" smtClean="0"/>
              <a:t>‹#›</a:t>
            </a:fld>
            <a:endParaRPr lang="en-US"/>
          </a:p>
        </p:txBody>
      </p:sp>
    </p:spTree>
    <p:extLst>
      <p:ext uri="{BB962C8B-B14F-4D97-AF65-F5344CB8AC3E}">
        <p14:creationId xmlns:p14="http://schemas.microsoft.com/office/powerpoint/2010/main" val="428468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5B238CBB-6816-4BF0-952B-03E953D3E12C}" type="datetimeFigureOut">
              <a:rPr lang="en-US" smtClean="0"/>
              <a:t>10/4/2022</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2ED9BD22-1C03-4A66-985A-DA04B93D2F8A}" type="slidenum">
              <a:rPr lang="en-US" smtClean="0"/>
              <a:t>‹#›</a:t>
            </a:fld>
            <a:endParaRPr lang="en-US"/>
          </a:p>
        </p:txBody>
      </p:sp>
    </p:spTree>
    <p:extLst>
      <p:ext uri="{BB962C8B-B14F-4D97-AF65-F5344CB8AC3E}">
        <p14:creationId xmlns:p14="http://schemas.microsoft.com/office/powerpoint/2010/main" val="42156981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hgould@missouri.edu" TargetMode="External"/><Relationship Id="rId2" Type="http://schemas.openxmlformats.org/officeDocument/2006/relationships/hyperlink" Target="mailto:svongillern@gmail.com"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2773907"/>
            <a:ext cx="8039100" cy="1645693"/>
          </a:xfrm>
        </p:spPr>
        <p:txBody>
          <a:bodyPr>
            <a:noAutofit/>
          </a:bodyPr>
          <a:lstStyle/>
          <a:p>
            <a:r>
              <a:rPr lang="en-US" sz="3400" b="1" dirty="0">
                <a:solidFill>
                  <a:schemeClr val="bg1"/>
                </a:solidFill>
              </a:rPr>
              <a:t>A Systematic Review of </a:t>
            </a:r>
            <a:br>
              <a:rPr lang="en-US" sz="3400" b="1" dirty="0">
                <a:solidFill>
                  <a:schemeClr val="bg1"/>
                </a:solidFill>
              </a:rPr>
            </a:br>
            <a:r>
              <a:rPr lang="en-US" sz="3400" b="1" dirty="0">
                <a:solidFill>
                  <a:schemeClr val="bg1"/>
                </a:solidFill>
              </a:rPr>
              <a:t>Video Game Research </a:t>
            </a:r>
            <a:br>
              <a:rPr lang="en-US" sz="3400" b="1" dirty="0">
                <a:solidFill>
                  <a:schemeClr val="bg1"/>
                </a:solidFill>
              </a:rPr>
            </a:br>
            <a:r>
              <a:rPr lang="en-US" sz="3400" b="1" dirty="0">
                <a:solidFill>
                  <a:schemeClr val="bg1"/>
                </a:solidFill>
              </a:rPr>
              <a:t>in Literacy Journals</a:t>
            </a:r>
          </a:p>
        </p:txBody>
      </p:sp>
      <p:sp>
        <p:nvSpPr>
          <p:cNvPr id="3" name="Subtitle 2"/>
          <p:cNvSpPr>
            <a:spLocks noGrp="1"/>
          </p:cNvSpPr>
          <p:nvPr>
            <p:ph type="subTitle" idx="1"/>
          </p:nvPr>
        </p:nvSpPr>
        <p:spPr>
          <a:xfrm>
            <a:off x="1393606" y="5273154"/>
            <a:ext cx="7391400" cy="1371600"/>
          </a:xfrm>
        </p:spPr>
        <p:txBody>
          <a:bodyPr>
            <a:normAutofit/>
          </a:bodyPr>
          <a:lstStyle/>
          <a:p>
            <a:pPr algn="r"/>
            <a:r>
              <a:rPr lang="en-US" sz="3000" b="1" dirty="0"/>
              <a:t>Sam von Gillern &amp; Hillary Gould</a:t>
            </a:r>
          </a:p>
          <a:p>
            <a:pPr algn="r"/>
            <a:r>
              <a:rPr lang="en-US" sz="2200" b="1" dirty="0"/>
              <a:t>University of Missouri</a:t>
            </a:r>
          </a:p>
          <a:p>
            <a:pPr algn="r"/>
            <a:endParaRPr lang="en-US" sz="3000" b="1" dirty="0"/>
          </a:p>
          <a:p>
            <a:pPr algn="r"/>
            <a:endParaRPr lang="en-US" sz="3000" b="1" dirty="0"/>
          </a:p>
        </p:txBody>
      </p:sp>
      <p:sp>
        <p:nvSpPr>
          <p:cNvPr id="4" name="Title 1">
            <a:extLst>
              <a:ext uri="{FF2B5EF4-FFF2-40B4-BE49-F238E27FC236}">
                <a16:creationId xmlns:a16="http://schemas.microsoft.com/office/drawing/2014/main" id="{6AF40D38-F3EA-FF11-0E84-9EB9DFFBDAF6}"/>
              </a:ext>
            </a:extLst>
          </p:cNvPr>
          <p:cNvSpPr txBox="1">
            <a:spLocks/>
          </p:cNvSpPr>
          <p:nvPr/>
        </p:nvSpPr>
        <p:spPr>
          <a:xfrm>
            <a:off x="266700" y="1981200"/>
            <a:ext cx="8801100" cy="552694"/>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t>European Conference on Games-Based Learning</a:t>
            </a:r>
          </a:p>
        </p:txBody>
      </p:sp>
    </p:spTree>
    <p:extLst>
      <p:ext uri="{BB962C8B-B14F-4D97-AF65-F5344CB8AC3E}">
        <p14:creationId xmlns:p14="http://schemas.microsoft.com/office/powerpoint/2010/main" val="159588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1BFACB-77CF-9AF3-A470-3D2319748148}"/>
              </a:ext>
            </a:extLst>
          </p:cNvPr>
          <p:cNvSpPr>
            <a:spLocks noGrp="1"/>
          </p:cNvSpPr>
          <p:nvPr>
            <p:ph type="title"/>
          </p:nvPr>
        </p:nvSpPr>
        <p:spPr>
          <a:xfrm>
            <a:off x="609601" y="629750"/>
            <a:ext cx="7724400" cy="970450"/>
          </a:xfrm>
        </p:spPr>
        <p:txBody>
          <a:bodyPr>
            <a:noAutofit/>
          </a:bodyPr>
          <a:lstStyle/>
          <a:p>
            <a:r>
              <a:rPr lang="en-US" b="1" dirty="0"/>
              <a:t>Phase 1</a:t>
            </a:r>
            <a:r>
              <a:rPr lang="en-US" dirty="0"/>
              <a:t> – Initial Search</a:t>
            </a:r>
          </a:p>
        </p:txBody>
      </p:sp>
      <p:sp>
        <p:nvSpPr>
          <p:cNvPr id="2" name="Content Placeholder 1">
            <a:extLst>
              <a:ext uri="{FF2B5EF4-FFF2-40B4-BE49-F238E27FC236}">
                <a16:creationId xmlns:a16="http://schemas.microsoft.com/office/drawing/2014/main" id="{06AA69F8-6865-AF99-7E29-4B49365C4CE7}"/>
              </a:ext>
            </a:extLst>
          </p:cNvPr>
          <p:cNvSpPr>
            <a:spLocks noGrp="1"/>
          </p:cNvSpPr>
          <p:nvPr>
            <p:ph idx="1"/>
          </p:nvPr>
        </p:nvSpPr>
        <p:spPr>
          <a:xfrm>
            <a:off x="342898" y="2362200"/>
            <a:ext cx="8458199" cy="4343400"/>
          </a:xfrm>
        </p:spPr>
        <p:txBody>
          <a:bodyPr>
            <a:normAutofit/>
          </a:bodyPr>
          <a:lstStyle/>
          <a:p>
            <a:pPr lvl="0"/>
            <a:r>
              <a:rPr lang="en-US" sz="2400" dirty="0"/>
              <a:t>168 total articles matched search criteria</a:t>
            </a:r>
          </a:p>
          <a:p>
            <a:pPr lvl="1"/>
            <a:r>
              <a:rPr lang="en-US" sz="2200" dirty="0"/>
              <a:t>Searched 13 journals</a:t>
            </a:r>
          </a:p>
          <a:p>
            <a:pPr lvl="1"/>
            <a:r>
              <a:rPr lang="en-US" sz="2200" dirty="0"/>
              <a:t>Publications in the 2000-2020 range</a:t>
            </a:r>
          </a:p>
          <a:p>
            <a:pPr lvl="1"/>
            <a:r>
              <a:rPr lang="en-US" sz="2200" dirty="0"/>
              <a:t>Searched abstracts using the search term “gam*”, which would include any mention of games, including digital, video, computer, mobile, etc. </a:t>
            </a:r>
          </a:p>
          <a:p>
            <a:pPr lvl="1"/>
            <a:r>
              <a:rPr lang="en-US" sz="2200" dirty="0"/>
              <a:t>Duplicates removed </a:t>
            </a:r>
          </a:p>
          <a:p>
            <a:pPr lvl="0"/>
            <a:r>
              <a:rPr lang="en-US" sz="2400" dirty="0"/>
              <a:t>Only original articles were included. Book reviews, editorials, and the like were excluded.  </a:t>
            </a:r>
          </a:p>
          <a:p>
            <a:endParaRPr lang="en-US" dirty="0"/>
          </a:p>
        </p:txBody>
      </p:sp>
    </p:spTree>
    <p:extLst>
      <p:ext uri="{BB962C8B-B14F-4D97-AF65-F5344CB8AC3E}">
        <p14:creationId xmlns:p14="http://schemas.microsoft.com/office/powerpoint/2010/main" val="404929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1BFACB-77CF-9AF3-A470-3D2319748148}"/>
              </a:ext>
            </a:extLst>
          </p:cNvPr>
          <p:cNvSpPr>
            <a:spLocks noGrp="1"/>
          </p:cNvSpPr>
          <p:nvPr>
            <p:ph type="title"/>
          </p:nvPr>
        </p:nvSpPr>
        <p:spPr>
          <a:xfrm>
            <a:off x="762000" y="609600"/>
            <a:ext cx="7696200" cy="1252728"/>
          </a:xfrm>
        </p:spPr>
        <p:txBody>
          <a:bodyPr>
            <a:normAutofit/>
          </a:bodyPr>
          <a:lstStyle/>
          <a:p>
            <a:r>
              <a:rPr lang="en-US" b="1" dirty="0"/>
              <a:t>Phase 2</a:t>
            </a:r>
            <a:r>
              <a:rPr lang="en-US" dirty="0"/>
              <a:t> </a:t>
            </a:r>
            <a:br>
              <a:rPr lang="en-US" dirty="0"/>
            </a:br>
            <a:r>
              <a:rPr lang="en-US" sz="2700" dirty="0"/>
              <a:t>Video Games Mentioned in Abstract</a:t>
            </a:r>
          </a:p>
        </p:txBody>
      </p:sp>
      <p:sp>
        <p:nvSpPr>
          <p:cNvPr id="2" name="Content Placeholder 1">
            <a:extLst>
              <a:ext uri="{FF2B5EF4-FFF2-40B4-BE49-F238E27FC236}">
                <a16:creationId xmlns:a16="http://schemas.microsoft.com/office/drawing/2014/main" id="{06AA69F8-6865-AF99-7E29-4B49365C4CE7}"/>
              </a:ext>
            </a:extLst>
          </p:cNvPr>
          <p:cNvSpPr>
            <a:spLocks noGrp="1"/>
          </p:cNvSpPr>
          <p:nvPr>
            <p:ph idx="1"/>
          </p:nvPr>
        </p:nvSpPr>
        <p:spPr>
          <a:xfrm>
            <a:off x="595500" y="2133600"/>
            <a:ext cx="7952999" cy="3810000"/>
          </a:xfrm>
        </p:spPr>
        <p:txBody>
          <a:bodyPr/>
          <a:lstStyle/>
          <a:p>
            <a:r>
              <a:rPr lang="en-US" sz="2400" dirty="0"/>
              <a:t>57 total articles included</a:t>
            </a:r>
          </a:p>
          <a:p>
            <a:pPr lvl="1"/>
            <a:r>
              <a:rPr lang="en-US" sz="2200" dirty="0"/>
              <a:t>Searched abstracts for mentions of games including video games, computer games, digital games, and mobile games</a:t>
            </a:r>
          </a:p>
          <a:p>
            <a:pPr lvl="1"/>
            <a:r>
              <a:rPr lang="en-US" sz="2200" dirty="0"/>
              <a:t>If the abstract referenced a type of digital game in the abstract, it was included in the next phase. </a:t>
            </a:r>
          </a:p>
          <a:p>
            <a:endParaRPr lang="en-US" dirty="0"/>
          </a:p>
        </p:txBody>
      </p:sp>
    </p:spTree>
    <p:extLst>
      <p:ext uri="{BB962C8B-B14F-4D97-AF65-F5344CB8AC3E}">
        <p14:creationId xmlns:p14="http://schemas.microsoft.com/office/powerpoint/2010/main" val="108773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1BFACB-77CF-9AF3-A470-3D2319748148}"/>
              </a:ext>
            </a:extLst>
          </p:cNvPr>
          <p:cNvSpPr>
            <a:spLocks noGrp="1"/>
          </p:cNvSpPr>
          <p:nvPr>
            <p:ph type="title"/>
          </p:nvPr>
        </p:nvSpPr>
        <p:spPr>
          <a:xfrm>
            <a:off x="762000" y="609600"/>
            <a:ext cx="7696200" cy="1252728"/>
          </a:xfrm>
        </p:spPr>
        <p:txBody>
          <a:bodyPr>
            <a:normAutofit/>
          </a:bodyPr>
          <a:lstStyle/>
          <a:p>
            <a:r>
              <a:rPr lang="en-US" b="1" dirty="0"/>
              <a:t>Phase 3</a:t>
            </a:r>
            <a:r>
              <a:rPr lang="en-US" dirty="0"/>
              <a:t> </a:t>
            </a:r>
            <a:br>
              <a:rPr lang="en-US" dirty="0"/>
            </a:br>
            <a:r>
              <a:rPr lang="en-US" sz="2700" dirty="0"/>
              <a:t>Total Articles that Met Inclusion Criteria</a:t>
            </a:r>
          </a:p>
        </p:txBody>
      </p:sp>
      <p:sp>
        <p:nvSpPr>
          <p:cNvPr id="2" name="Content Placeholder 1">
            <a:extLst>
              <a:ext uri="{FF2B5EF4-FFF2-40B4-BE49-F238E27FC236}">
                <a16:creationId xmlns:a16="http://schemas.microsoft.com/office/drawing/2014/main" id="{06AA69F8-6865-AF99-7E29-4B49365C4CE7}"/>
              </a:ext>
            </a:extLst>
          </p:cNvPr>
          <p:cNvSpPr>
            <a:spLocks noGrp="1"/>
          </p:cNvSpPr>
          <p:nvPr>
            <p:ph idx="1"/>
          </p:nvPr>
        </p:nvSpPr>
        <p:spPr>
          <a:xfrm>
            <a:off x="533400" y="2362200"/>
            <a:ext cx="8382000" cy="4495800"/>
          </a:xfrm>
        </p:spPr>
        <p:txBody>
          <a:bodyPr>
            <a:normAutofit fontScale="92500"/>
          </a:bodyPr>
          <a:lstStyle/>
          <a:p>
            <a:r>
              <a:rPr lang="en-US" sz="2400" dirty="0"/>
              <a:t>43 articles included at least five mentions of games in their text</a:t>
            </a:r>
          </a:p>
          <a:p>
            <a:pPr lvl="1"/>
            <a:r>
              <a:rPr lang="en-US" sz="2200" dirty="0"/>
              <a:t>Full articles were examined</a:t>
            </a:r>
          </a:p>
          <a:p>
            <a:r>
              <a:rPr lang="en-US" sz="2400" dirty="0"/>
              <a:t>If the article was not clearly about video games </a:t>
            </a:r>
            <a:r>
              <a:rPr lang="en-US" sz="2400" i="1" dirty="0"/>
              <a:t>and</a:t>
            </a:r>
            <a:r>
              <a:rPr lang="en-US" sz="2400" dirty="0"/>
              <a:t> had less than five mentions of games in the text, then the article was excluded</a:t>
            </a:r>
          </a:p>
          <a:p>
            <a:pPr lvl="1"/>
            <a:r>
              <a:rPr lang="en-US" sz="2200" dirty="0"/>
              <a:t>Purpose: remove articles that briefly mentioned games but did not devote significant attention to the use of games</a:t>
            </a:r>
          </a:p>
          <a:p>
            <a:pPr lvl="1"/>
            <a:r>
              <a:rPr lang="en-US" sz="2200" dirty="0"/>
              <a:t>Often occurred when authors mentioned pop culture</a:t>
            </a:r>
          </a:p>
          <a:p>
            <a:r>
              <a:rPr lang="en-US" sz="2400" dirty="0"/>
              <a:t>If an article had at least five mentions of video games, then it was included</a:t>
            </a:r>
          </a:p>
          <a:p>
            <a:endParaRPr lang="en-US" dirty="0"/>
          </a:p>
        </p:txBody>
      </p:sp>
    </p:spTree>
    <p:extLst>
      <p:ext uri="{BB962C8B-B14F-4D97-AF65-F5344CB8AC3E}">
        <p14:creationId xmlns:p14="http://schemas.microsoft.com/office/powerpoint/2010/main" val="137050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1BFACB-77CF-9AF3-A470-3D2319748148}"/>
              </a:ext>
            </a:extLst>
          </p:cNvPr>
          <p:cNvSpPr>
            <a:spLocks noGrp="1"/>
          </p:cNvSpPr>
          <p:nvPr>
            <p:ph type="title"/>
          </p:nvPr>
        </p:nvSpPr>
        <p:spPr>
          <a:xfrm>
            <a:off x="762000" y="609600"/>
            <a:ext cx="7696200" cy="1252728"/>
          </a:xfrm>
        </p:spPr>
        <p:txBody>
          <a:bodyPr>
            <a:normAutofit/>
          </a:bodyPr>
          <a:lstStyle/>
          <a:p>
            <a:r>
              <a:rPr lang="en-US" b="1" dirty="0"/>
              <a:t>Phase 4</a:t>
            </a:r>
            <a:r>
              <a:rPr lang="en-US" dirty="0"/>
              <a:t> </a:t>
            </a:r>
            <a:br>
              <a:rPr lang="en-US" dirty="0"/>
            </a:br>
            <a:r>
              <a:rPr lang="en-US" sz="2700" dirty="0"/>
              <a:t>Sorted Articles into Two Groups of Studies</a:t>
            </a:r>
          </a:p>
        </p:txBody>
      </p:sp>
      <p:sp>
        <p:nvSpPr>
          <p:cNvPr id="2" name="Content Placeholder 1">
            <a:extLst>
              <a:ext uri="{FF2B5EF4-FFF2-40B4-BE49-F238E27FC236}">
                <a16:creationId xmlns:a16="http://schemas.microsoft.com/office/drawing/2014/main" id="{06AA69F8-6865-AF99-7E29-4B49365C4CE7}"/>
              </a:ext>
            </a:extLst>
          </p:cNvPr>
          <p:cNvSpPr>
            <a:spLocks noGrp="1"/>
          </p:cNvSpPr>
          <p:nvPr>
            <p:ph idx="1"/>
          </p:nvPr>
        </p:nvSpPr>
        <p:spPr>
          <a:xfrm>
            <a:off x="595500" y="2057400"/>
            <a:ext cx="7952999" cy="4267200"/>
          </a:xfrm>
        </p:spPr>
        <p:txBody>
          <a:bodyPr/>
          <a:lstStyle/>
          <a:p>
            <a:r>
              <a:rPr lang="en-US" sz="2400" dirty="0"/>
              <a:t>The 43 articles were sorted:</a:t>
            </a:r>
          </a:p>
          <a:p>
            <a:pPr lvl="1"/>
            <a:r>
              <a:rPr lang="en-US" sz="2200" dirty="0"/>
              <a:t>Primary focus of article was on Video Games</a:t>
            </a:r>
          </a:p>
          <a:p>
            <a:pPr lvl="2"/>
            <a:r>
              <a:rPr lang="en-US" sz="2200" dirty="0"/>
              <a:t> 32 Articles</a:t>
            </a:r>
          </a:p>
          <a:p>
            <a:pPr lvl="1"/>
            <a:r>
              <a:rPr lang="en-US" sz="2200" dirty="0"/>
              <a:t>Video games were included, but primary focus was on other topic, such as popular culture, transmedia, internet behaviors, etc.</a:t>
            </a:r>
          </a:p>
          <a:p>
            <a:pPr lvl="2"/>
            <a:r>
              <a:rPr lang="en-US" sz="2200" dirty="0"/>
              <a:t> 11 Articles</a:t>
            </a:r>
          </a:p>
        </p:txBody>
      </p:sp>
    </p:spTree>
    <p:extLst>
      <p:ext uri="{BB962C8B-B14F-4D97-AF65-F5344CB8AC3E}">
        <p14:creationId xmlns:p14="http://schemas.microsoft.com/office/powerpoint/2010/main" val="2819201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1BFACB-77CF-9AF3-A470-3D2319748148}"/>
              </a:ext>
            </a:extLst>
          </p:cNvPr>
          <p:cNvSpPr>
            <a:spLocks noGrp="1"/>
          </p:cNvSpPr>
          <p:nvPr>
            <p:ph type="title"/>
          </p:nvPr>
        </p:nvSpPr>
        <p:spPr>
          <a:xfrm>
            <a:off x="762000" y="609600"/>
            <a:ext cx="8305801" cy="1252728"/>
          </a:xfrm>
        </p:spPr>
        <p:txBody>
          <a:bodyPr>
            <a:normAutofit fontScale="90000"/>
          </a:bodyPr>
          <a:lstStyle/>
          <a:p>
            <a:r>
              <a:rPr lang="en-US" sz="4400" b="1" dirty="0"/>
              <a:t>Phase 5</a:t>
            </a:r>
            <a:r>
              <a:rPr lang="en-US" dirty="0"/>
              <a:t> </a:t>
            </a:r>
            <a:br>
              <a:rPr lang="en-US" dirty="0"/>
            </a:br>
            <a:r>
              <a:rPr lang="en-US" sz="2700" dirty="0"/>
              <a:t>Sorted Video Game Articles into Two Groups of Studies</a:t>
            </a:r>
          </a:p>
        </p:txBody>
      </p:sp>
      <p:sp>
        <p:nvSpPr>
          <p:cNvPr id="2" name="Content Placeholder 1">
            <a:extLst>
              <a:ext uri="{FF2B5EF4-FFF2-40B4-BE49-F238E27FC236}">
                <a16:creationId xmlns:a16="http://schemas.microsoft.com/office/drawing/2014/main" id="{06AA69F8-6865-AF99-7E29-4B49365C4CE7}"/>
              </a:ext>
            </a:extLst>
          </p:cNvPr>
          <p:cNvSpPr>
            <a:spLocks noGrp="1"/>
          </p:cNvSpPr>
          <p:nvPr>
            <p:ph idx="1"/>
          </p:nvPr>
        </p:nvSpPr>
        <p:spPr>
          <a:xfrm>
            <a:off x="595500" y="1905000"/>
            <a:ext cx="7952999" cy="4267200"/>
          </a:xfrm>
        </p:spPr>
        <p:txBody>
          <a:bodyPr/>
          <a:lstStyle/>
          <a:p>
            <a:r>
              <a:rPr lang="en-US" sz="2400" dirty="0"/>
              <a:t>The 32 articles were sorted:</a:t>
            </a:r>
          </a:p>
          <a:p>
            <a:pPr lvl="1"/>
            <a:r>
              <a:rPr lang="en-US" sz="2200" dirty="0"/>
              <a:t>Focus on Entertainment/Commercial/Off-the-Shelf Games</a:t>
            </a:r>
          </a:p>
          <a:p>
            <a:pPr lvl="2"/>
            <a:r>
              <a:rPr lang="en-US" sz="2200" dirty="0"/>
              <a:t> 15 Articles</a:t>
            </a:r>
          </a:p>
          <a:p>
            <a:pPr lvl="1"/>
            <a:r>
              <a:rPr lang="en-US" sz="2200" dirty="0"/>
              <a:t>Focus on Serious Games</a:t>
            </a:r>
          </a:p>
          <a:p>
            <a:pPr lvl="2"/>
            <a:r>
              <a:rPr lang="en-US" sz="2200" dirty="0"/>
              <a:t> 17 Articles</a:t>
            </a:r>
          </a:p>
        </p:txBody>
      </p:sp>
    </p:spTree>
    <p:extLst>
      <p:ext uri="{BB962C8B-B14F-4D97-AF65-F5344CB8AC3E}">
        <p14:creationId xmlns:p14="http://schemas.microsoft.com/office/powerpoint/2010/main" val="3882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6FEAD-6C52-3006-724A-72BA2C6B9C4F}"/>
              </a:ext>
            </a:extLst>
          </p:cNvPr>
          <p:cNvSpPr>
            <a:spLocks noGrp="1"/>
          </p:cNvSpPr>
          <p:nvPr>
            <p:ph type="title"/>
          </p:nvPr>
        </p:nvSpPr>
        <p:spPr>
          <a:xfrm>
            <a:off x="809997" y="609600"/>
            <a:ext cx="7524003" cy="970450"/>
          </a:xfrm>
        </p:spPr>
        <p:txBody>
          <a:bodyPr/>
          <a:lstStyle/>
          <a:p>
            <a:r>
              <a:rPr lang="en-US" dirty="0"/>
              <a:t>Coding</a:t>
            </a:r>
          </a:p>
        </p:txBody>
      </p:sp>
      <p:sp>
        <p:nvSpPr>
          <p:cNvPr id="2" name="Content Placeholder 1">
            <a:extLst>
              <a:ext uri="{FF2B5EF4-FFF2-40B4-BE49-F238E27FC236}">
                <a16:creationId xmlns:a16="http://schemas.microsoft.com/office/drawing/2014/main" id="{9E51980C-82D3-16F5-FD3B-B6FC8C311EB4}"/>
              </a:ext>
            </a:extLst>
          </p:cNvPr>
          <p:cNvSpPr>
            <a:spLocks noGrp="1"/>
          </p:cNvSpPr>
          <p:nvPr>
            <p:ph idx="1"/>
          </p:nvPr>
        </p:nvSpPr>
        <p:spPr>
          <a:xfrm>
            <a:off x="457198" y="2133600"/>
            <a:ext cx="8229600" cy="4182533"/>
          </a:xfrm>
        </p:spPr>
        <p:txBody>
          <a:bodyPr>
            <a:normAutofit/>
          </a:bodyPr>
          <a:lstStyle/>
          <a:p>
            <a:r>
              <a:rPr lang="en-US" sz="2400" dirty="0"/>
              <a:t>Phases 1 through 3</a:t>
            </a:r>
          </a:p>
          <a:p>
            <a:pPr lvl="1"/>
            <a:r>
              <a:rPr lang="en-US" sz="2200" dirty="0"/>
              <a:t>conducted by a single researcher as the inclusion criteria was straight-forward</a:t>
            </a:r>
          </a:p>
          <a:p>
            <a:pPr lvl="2"/>
            <a:r>
              <a:rPr lang="en-US" sz="2000" dirty="0"/>
              <a:t>e.g., if games were mentioned at least five times in an article, then it was included in Phase 3</a:t>
            </a:r>
          </a:p>
          <a:p>
            <a:r>
              <a:rPr lang="en-US" sz="2400" dirty="0"/>
              <a:t>Phases 4 and 5</a:t>
            </a:r>
          </a:p>
          <a:p>
            <a:pPr lvl="1"/>
            <a:r>
              <a:rPr lang="en-US" sz="2200" dirty="0"/>
              <a:t>more subjective decision making </a:t>
            </a:r>
          </a:p>
          <a:p>
            <a:pPr lvl="1"/>
            <a:r>
              <a:rPr lang="en-US" sz="2200" dirty="0"/>
              <a:t>coded by two different researchers to promote interrater reliability (</a:t>
            </a:r>
            <a:r>
              <a:rPr lang="en-US" sz="2200" dirty="0" err="1"/>
              <a:t>Belur</a:t>
            </a:r>
            <a:r>
              <a:rPr lang="en-US" sz="2200" dirty="0"/>
              <a:t> et al., 2021)</a:t>
            </a:r>
          </a:p>
        </p:txBody>
      </p:sp>
    </p:spTree>
    <p:extLst>
      <p:ext uri="{BB962C8B-B14F-4D97-AF65-F5344CB8AC3E}">
        <p14:creationId xmlns:p14="http://schemas.microsoft.com/office/powerpoint/2010/main" val="718670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6FEAD-6C52-3006-724A-72BA2C6B9C4F}"/>
              </a:ext>
            </a:extLst>
          </p:cNvPr>
          <p:cNvSpPr>
            <a:spLocks noGrp="1"/>
          </p:cNvSpPr>
          <p:nvPr>
            <p:ph type="title"/>
          </p:nvPr>
        </p:nvSpPr>
        <p:spPr>
          <a:xfrm>
            <a:off x="809997" y="609600"/>
            <a:ext cx="7524003" cy="970450"/>
          </a:xfrm>
        </p:spPr>
        <p:txBody>
          <a:bodyPr/>
          <a:lstStyle/>
          <a:p>
            <a:r>
              <a:rPr lang="en-US" dirty="0"/>
              <a:t>Coding</a:t>
            </a:r>
          </a:p>
        </p:txBody>
      </p:sp>
      <p:sp>
        <p:nvSpPr>
          <p:cNvPr id="2" name="Content Placeholder 1">
            <a:extLst>
              <a:ext uri="{FF2B5EF4-FFF2-40B4-BE49-F238E27FC236}">
                <a16:creationId xmlns:a16="http://schemas.microsoft.com/office/drawing/2014/main" id="{9E51980C-82D3-16F5-FD3B-B6FC8C311EB4}"/>
              </a:ext>
            </a:extLst>
          </p:cNvPr>
          <p:cNvSpPr>
            <a:spLocks noGrp="1"/>
          </p:cNvSpPr>
          <p:nvPr>
            <p:ph idx="1"/>
          </p:nvPr>
        </p:nvSpPr>
        <p:spPr>
          <a:xfrm>
            <a:off x="457198" y="1608667"/>
            <a:ext cx="8229600" cy="4182533"/>
          </a:xfrm>
        </p:spPr>
        <p:txBody>
          <a:bodyPr>
            <a:normAutofit/>
          </a:bodyPr>
          <a:lstStyle/>
          <a:p>
            <a:r>
              <a:rPr lang="en-US" sz="2400" dirty="0"/>
              <a:t>Phase 4</a:t>
            </a:r>
          </a:p>
          <a:p>
            <a:pPr lvl="1"/>
            <a:r>
              <a:rPr lang="en-US" sz="2200" dirty="0"/>
              <a:t>6 initial disagreements of 43 articles</a:t>
            </a:r>
            <a:endParaRPr lang="en-US" sz="2000" dirty="0"/>
          </a:p>
          <a:p>
            <a:r>
              <a:rPr lang="en-US" sz="2400" dirty="0"/>
              <a:t>Phase 5</a:t>
            </a:r>
          </a:p>
          <a:p>
            <a:pPr lvl="1"/>
            <a:r>
              <a:rPr lang="en-US" sz="2200" dirty="0"/>
              <a:t>1 initial disagreement of 32 articles</a:t>
            </a:r>
          </a:p>
          <a:p>
            <a:r>
              <a:rPr lang="en-US" sz="2400" dirty="0"/>
              <a:t>All disagreements were resolved through discussion</a:t>
            </a:r>
          </a:p>
        </p:txBody>
      </p:sp>
    </p:spTree>
    <p:extLst>
      <p:ext uri="{BB962C8B-B14F-4D97-AF65-F5344CB8AC3E}">
        <p14:creationId xmlns:p14="http://schemas.microsoft.com/office/powerpoint/2010/main" val="246937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6FEAD-6C52-3006-724A-72BA2C6B9C4F}"/>
              </a:ext>
            </a:extLst>
          </p:cNvPr>
          <p:cNvSpPr>
            <a:spLocks noGrp="1"/>
          </p:cNvSpPr>
          <p:nvPr>
            <p:ph type="title"/>
          </p:nvPr>
        </p:nvSpPr>
        <p:spPr>
          <a:xfrm>
            <a:off x="809997" y="609600"/>
            <a:ext cx="7800603" cy="970450"/>
          </a:xfrm>
        </p:spPr>
        <p:txBody>
          <a:bodyPr/>
          <a:lstStyle/>
          <a:p>
            <a:r>
              <a:rPr lang="en-US" dirty="0"/>
              <a:t>Results: Entertainment Games</a:t>
            </a:r>
          </a:p>
        </p:txBody>
      </p:sp>
      <p:sp>
        <p:nvSpPr>
          <p:cNvPr id="2" name="Content Placeholder 1">
            <a:extLst>
              <a:ext uri="{FF2B5EF4-FFF2-40B4-BE49-F238E27FC236}">
                <a16:creationId xmlns:a16="http://schemas.microsoft.com/office/drawing/2014/main" id="{9E51980C-82D3-16F5-FD3B-B6FC8C311EB4}"/>
              </a:ext>
            </a:extLst>
          </p:cNvPr>
          <p:cNvSpPr>
            <a:spLocks noGrp="1"/>
          </p:cNvSpPr>
          <p:nvPr>
            <p:ph idx="1"/>
          </p:nvPr>
        </p:nvSpPr>
        <p:spPr>
          <a:xfrm>
            <a:off x="457200" y="1828800"/>
            <a:ext cx="8229600" cy="4182533"/>
          </a:xfrm>
        </p:spPr>
        <p:txBody>
          <a:bodyPr>
            <a:normAutofit/>
          </a:bodyPr>
          <a:lstStyle/>
          <a:p>
            <a:r>
              <a:rPr lang="en-US" sz="2400" dirty="0"/>
              <a:t>15 Articles </a:t>
            </a:r>
            <a:r>
              <a:rPr lang="en-US" sz="2200" dirty="0"/>
              <a:t>focused on entertainment games </a:t>
            </a:r>
          </a:p>
          <a:p>
            <a:pPr lvl="1"/>
            <a:r>
              <a:rPr lang="en-US" sz="2200" dirty="0"/>
              <a:t>explored how children can engage with various literacy practices through both playing games, exploring game narratives, and engaging in game-related activities, such as discussing, writing, and creating videos about games, such as </a:t>
            </a:r>
            <a:r>
              <a:rPr lang="en-US" sz="2200" i="1" dirty="0" err="1"/>
              <a:t>Pokémon</a:t>
            </a:r>
            <a:r>
              <a:rPr lang="en-US" sz="2200" i="1" dirty="0"/>
              <a:t> GO, Minecraft, </a:t>
            </a:r>
            <a:r>
              <a:rPr lang="en-US" sz="2200" dirty="0"/>
              <a:t>and</a:t>
            </a:r>
            <a:r>
              <a:rPr lang="en-US" sz="2200" i="1" dirty="0"/>
              <a:t> The Last of Us </a:t>
            </a:r>
            <a:r>
              <a:rPr lang="en-US" sz="2200" dirty="0"/>
              <a:t>(Abrams &amp; Russo, 2015; Beavis, 2014; Howell, 2017)</a:t>
            </a:r>
            <a:endParaRPr lang="en-US" sz="2000" dirty="0"/>
          </a:p>
        </p:txBody>
      </p:sp>
    </p:spTree>
    <p:extLst>
      <p:ext uri="{BB962C8B-B14F-4D97-AF65-F5344CB8AC3E}">
        <p14:creationId xmlns:p14="http://schemas.microsoft.com/office/powerpoint/2010/main" val="1273749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6FEAD-6C52-3006-724A-72BA2C6B9C4F}"/>
              </a:ext>
            </a:extLst>
          </p:cNvPr>
          <p:cNvSpPr>
            <a:spLocks noGrp="1"/>
          </p:cNvSpPr>
          <p:nvPr>
            <p:ph type="title"/>
          </p:nvPr>
        </p:nvSpPr>
        <p:spPr>
          <a:xfrm>
            <a:off x="809997" y="609600"/>
            <a:ext cx="7800603" cy="970450"/>
          </a:xfrm>
        </p:spPr>
        <p:txBody>
          <a:bodyPr/>
          <a:lstStyle/>
          <a:p>
            <a:r>
              <a:rPr lang="en-US" dirty="0"/>
              <a:t>Results: Entertainment Games</a:t>
            </a:r>
          </a:p>
        </p:txBody>
      </p:sp>
      <p:sp>
        <p:nvSpPr>
          <p:cNvPr id="2" name="Content Placeholder 1">
            <a:extLst>
              <a:ext uri="{FF2B5EF4-FFF2-40B4-BE49-F238E27FC236}">
                <a16:creationId xmlns:a16="http://schemas.microsoft.com/office/drawing/2014/main" id="{9E51980C-82D3-16F5-FD3B-B6FC8C311EB4}"/>
              </a:ext>
            </a:extLst>
          </p:cNvPr>
          <p:cNvSpPr>
            <a:spLocks noGrp="1"/>
          </p:cNvSpPr>
          <p:nvPr>
            <p:ph idx="1"/>
          </p:nvPr>
        </p:nvSpPr>
        <p:spPr>
          <a:xfrm>
            <a:off x="457200" y="1752600"/>
            <a:ext cx="8229600" cy="4182533"/>
          </a:xfrm>
        </p:spPr>
        <p:txBody>
          <a:bodyPr>
            <a:normAutofit/>
          </a:bodyPr>
          <a:lstStyle/>
          <a:p>
            <a:r>
              <a:rPr lang="en-US" sz="2400" dirty="0"/>
              <a:t>15 Articles </a:t>
            </a:r>
            <a:r>
              <a:rPr lang="en-US" sz="2200" dirty="0"/>
              <a:t>focused on entertainment games </a:t>
            </a:r>
          </a:p>
          <a:p>
            <a:pPr lvl="1"/>
            <a:r>
              <a:rPr lang="en-US" sz="2200" dirty="0"/>
              <a:t>For example, Gerber &amp; Price encourage teachers to use “popular video games to engage students in authentic expository, persuasive, and creative writing” (p. 68), and Marlatt (2018) how students can use Minecraft to engage in textual analysis and develop their literacy identities.</a:t>
            </a:r>
            <a:endParaRPr lang="en-US" sz="2000" dirty="0"/>
          </a:p>
        </p:txBody>
      </p:sp>
    </p:spTree>
    <p:extLst>
      <p:ext uri="{BB962C8B-B14F-4D97-AF65-F5344CB8AC3E}">
        <p14:creationId xmlns:p14="http://schemas.microsoft.com/office/powerpoint/2010/main" val="3334907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6FEAD-6C52-3006-724A-72BA2C6B9C4F}"/>
              </a:ext>
            </a:extLst>
          </p:cNvPr>
          <p:cNvSpPr>
            <a:spLocks noGrp="1"/>
          </p:cNvSpPr>
          <p:nvPr>
            <p:ph type="title"/>
          </p:nvPr>
        </p:nvSpPr>
        <p:spPr>
          <a:xfrm>
            <a:off x="809997" y="609600"/>
            <a:ext cx="7800603" cy="970450"/>
          </a:xfrm>
        </p:spPr>
        <p:txBody>
          <a:bodyPr/>
          <a:lstStyle/>
          <a:p>
            <a:r>
              <a:rPr lang="en-US" dirty="0"/>
              <a:t>Results: Serious Games</a:t>
            </a:r>
          </a:p>
        </p:txBody>
      </p:sp>
      <p:sp>
        <p:nvSpPr>
          <p:cNvPr id="2" name="Content Placeholder 1">
            <a:extLst>
              <a:ext uri="{FF2B5EF4-FFF2-40B4-BE49-F238E27FC236}">
                <a16:creationId xmlns:a16="http://schemas.microsoft.com/office/drawing/2014/main" id="{9E51980C-82D3-16F5-FD3B-B6FC8C311EB4}"/>
              </a:ext>
            </a:extLst>
          </p:cNvPr>
          <p:cNvSpPr>
            <a:spLocks noGrp="1"/>
          </p:cNvSpPr>
          <p:nvPr>
            <p:ph idx="1"/>
          </p:nvPr>
        </p:nvSpPr>
        <p:spPr>
          <a:xfrm>
            <a:off x="457200" y="1828800"/>
            <a:ext cx="8229600" cy="4182533"/>
          </a:xfrm>
        </p:spPr>
        <p:txBody>
          <a:bodyPr>
            <a:normAutofit/>
          </a:bodyPr>
          <a:lstStyle/>
          <a:p>
            <a:r>
              <a:rPr lang="en-US" sz="2400" dirty="0"/>
              <a:t>17 Articles </a:t>
            </a:r>
            <a:r>
              <a:rPr lang="en-US" sz="2200" dirty="0"/>
              <a:t>focused on serious games </a:t>
            </a:r>
          </a:p>
          <a:p>
            <a:pPr lvl="1"/>
            <a:r>
              <a:rPr lang="en-US" sz="2200" dirty="0"/>
              <a:t>focused largely on helping students develop basic literacy skills such as spelling, phonics, and word knowledge (</a:t>
            </a:r>
            <a:r>
              <a:rPr lang="en-US" sz="2200" dirty="0" err="1"/>
              <a:t>Bhide</a:t>
            </a:r>
            <a:r>
              <a:rPr lang="en-US" sz="2200" dirty="0"/>
              <a:t> et al., 2019; McTigue et al., 2020)</a:t>
            </a:r>
          </a:p>
          <a:p>
            <a:pPr lvl="1"/>
            <a:r>
              <a:rPr lang="en-US" sz="2200" dirty="0"/>
              <a:t>games explored in these articles included </a:t>
            </a:r>
            <a:r>
              <a:rPr lang="en-US" sz="2200" i="1" dirty="0"/>
              <a:t>Living Letters, </a:t>
            </a:r>
            <a:r>
              <a:rPr lang="en-US" sz="2200" i="1" dirty="0" err="1"/>
              <a:t>GraphoGame</a:t>
            </a:r>
            <a:r>
              <a:rPr lang="en-US" sz="2200" i="1" dirty="0"/>
              <a:t> Phoneme, </a:t>
            </a:r>
            <a:r>
              <a:rPr lang="en-US" sz="2200" dirty="0"/>
              <a:t>and </a:t>
            </a:r>
            <a:r>
              <a:rPr lang="en-US" sz="2200" i="1" dirty="0"/>
              <a:t>Reading Race</a:t>
            </a:r>
            <a:r>
              <a:rPr lang="en-US" sz="2200" dirty="0"/>
              <a:t>.</a:t>
            </a:r>
            <a:endParaRPr lang="en-US" sz="2000" dirty="0"/>
          </a:p>
        </p:txBody>
      </p:sp>
    </p:spTree>
    <p:extLst>
      <p:ext uri="{BB962C8B-B14F-4D97-AF65-F5344CB8AC3E}">
        <p14:creationId xmlns:p14="http://schemas.microsoft.com/office/powerpoint/2010/main" val="175460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9997" y="609600"/>
            <a:ext cx="7524003" cy="970450"/>
          </a:xfrm>
        </p:spPr>
        <p:txBody>
          <a:bodyPr/>
          <a:lstStyle/>
          <a:p>
            <a:r>
              <a:rPr lang="en-US" dirty="0"/>
              <a:t>Game-Based Learning</a:t>
            </a:r>
          </a:p>
        </p:txBody>
      </p:sp>
      <p:sp>
        <p:nvSpPr>
          <p:cNvPr id="2" name="Content Placeholder 1"/>
          <p:cNvSpPr>
            <a:spLocks noGrp="1"/>
          </p:cNvSpPr>
          <p:nvPr>
            <p:ph idx="1"/>
          </p:nvPr>
        </p:nvSpPr>
        <p:spPr>
          <a:xfrm>
            <a:off x="457200" y="2122616"/>
            <a:ext cx="8229599" cy="4397056"/>
          </a:xfrm>
        </p:spPr>
        <p:txBody>
          <a:bodyPr>
            <a:normAutofit fontScale="92500" lnSpcReduction="10000"/>
          </a:bodyPr>
          <a:lstStyle/>
          <a:p>
            <a:r>
              <a:rPr lang="en-US" sz="2400" dirty="0"/>
              <a:t>Digital games can lead to substantial learning outcomes in a variety of disciplines (</a:t>
            </a:r>
            <a:r>
              <a:rPr lang="en-US" sz="2400" dirty="0" err="1"/>
              <a:t>Granic</a:t>
            </a:r>
            <a:r>
              <a:rPr lang="en-US" sz="2400" dirty="0"/>
              <a:t> et al., 2014; </a:t>
            </a:r>
            <a:r>
              <a:rPr lang="en-US" sz="2400" dirty="0" err="1"/>
              <a:t>Wouters</a:t>
            </a:r>
            <a:r>
              <a:rPr lang="en-US" sz="2400" dirty="0"/>
              <a:t> et al., 2013)</a:t>
            </a:r>
          </a:p>
          <a:p>
            <a:r>
              <a:rPr lang="en-US" sz="2400" dirty="0"/>
              <a:t>Digital games can promote student motivation (Clark et al., 2016), a factor that influences learning (Hattie, 2009)</a:t>
            </a:r>
          </a:p>
          <a:p>
            <a:r>
              <a:rPr lang="en-US" sz="2400" dirty="0"/>
              <a:t>Existing research reviews:</a:t>
            </a:r>
          </a:p>
          <a:p>
            <a:pPr lvl="1"/>
            <a:r>
              <a:rPr lang="en-US" sz="2000" dirty="0"/>
              <a:t>mathematics (</a:t>
            </a:r>
            <a:r>
              <a:rPr lang="en-US" sz="2000" dirty="0" err="1"/>
              <a:t>Tokac</a:t>
            </a:r>
            <a:r>
              <a:rPr lang="en-US" sz="2000" dirty="0"/>
              <a:t> et al., 2019) </a:t>
            </a:r>
          </a:p>
          <a:p>
            <a:pPr lvl="1"/>
            <a:r>
              <a:rPr lang="en-US" sz="2000" dirty="0"/>
              <a:t>second language acquisition (Chen et al., 2018)</a:t>
            </a:r>
          </a:p>
          <a:p>
            <a:r>
              <a:rPr lang="en-US" sz="2400" dirty="0"/>
              <a:t>We utilized a systematic review methodology (Khan et al., 2003), guided by the research question: </a:t>
            </a:r>
          </a:p>
          <a:p>
            <a:pPr lvl="1"/>
            <a:r>
              <a:rPr lang="en-US" sz="2000" dirty="0"/>
              <a:t>What literature on video games exists in literacy journals? </a:t>
            </a:r>
          </a:p>
        </p:txBody>
      </p:sp>
    </p:spTree>
    <p:extLst>
      <p:ext uri="{BB962C8B-B14F-4D97-AF65-F5344CB8AC3E}">
        <p14:creationId xmlns:p14="http://schemas.microsoft.com/office/powerpoint/2010/main" val="1829194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6FEAD-6C52-3006-724A-72BA2C6B9C4F}"/>
              </a:ext>
            </a:extLst>
          </p:cNvPr>
          <p:cNvSpPr>
            <a:spLocks noGrp="1"/>
          </p:cNvSpPr>
          <p:nvPr>
            <p:ph type="title"/>
          </p:nvPr>
        </p:nvSpPr>
        <p:spPr>
          <a:xfrm>
            <a:off x="809997" y="609600"/>
            <a:ext cx="7800603" cy="970450"/>
          </a:xfrm>
        </p:spPr>
        <p:txBody>
          <a:bodyPr/>
          <a:lstStyle/>
          <a:p>
            <a:r>
              <a:rPr lang="en-US" dirty="0"/>
              <a:t>Results: Serious Games</a:t>
            </a:r>
          </a:p>
        </p:txBody>
      </p:sp>
      <p:sp>
        <p:nvSpPr>
          <p:cNvPr id="2" name="Content Placeholder 1">
            <a:extLst>
              <a:ext uri="{FF2B5EF4-FFF2-40B4-BE49-F238E27FC236}">
                <a16:creationId xmlns:a16="http://schemas.microsoft.com/office/drawing/2014/main" id="{9E51980C-82D3-16F5-FD3B-B6FC8C311EB4}"/>
              </a:ext>
            </a:extLst>
          </p:cNvPr>
          <p:cNvSpPr>
            <a:spLocks noGrp="1"/>
          </p:cNvSpPr>
          <p:nvPr>
            <p:ph idx="1"/>
          </p:nvPr>
        </p:nvSpPr>
        <p:spPr>
          <a:xfrm>
            <a:off x="457200" y="1828800"/>
            <a:ext cx="8229600" cy="4182533"/>
          </a:xfrm>
        </p:spPr>
        <p:txBody>
          <a:bodyPr>
            <a:normAutofit/>
          </a:bodyPr>
          <a:lstStyle/>
          <a:p>
            <a:r>
              <a:rPr lang="en-US" sz="2400" dirty="0"/>
              <a:t>17 Articles </a:t>
            </a:r>
            <a:r>
              <a:rPr lang="en-US" sz="2200" dirty="0"/>
              <a:t>focused on serious games </a:t>
            </a:r>
          </a:p>
          <a:p>
            <a:pPr lvl="1"/>
            <a:r>
              <a:rPr lang="en-US" sz="2200" dirty="0"/>
              <a:t>Kyle et al. (2013) found that video game conditions led to larger reading, spelling, and phonological skill learning outcomes than control groups</a:t>
            </a:r>
          </a:p>
          <a:p>
            <a:pPr lvl="1"/>
            <a:r>
              <a:rPr lang="en-US" sz="2200" dirty="0"/>
              <a:t>van Gorp et al. (2017) found that word and pseudoword reading game led to significant decoding improvement for second-grade children with reading difficulties</a:t>
            </a:r>
          </a:p>
        </p:txBody>
      </p:sp>
    </p:spTree>
    <p:extLst>
      <p:ext uri="{BB962C8B-B14F-4D97-AF65-F5344CB8AC3E}">
        <p14:creationId xmlns:p14="http://schemas.microsoft.com/office/powerpoint/2010/main" val="3516010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6FEAD-6C52-3006-724A-72BA2C6B9C4F}"/>
              </a:ext>
            </a:extLst>
          </p:cNvPr>
          <p:cNvSpPr>
            <a:spLocks noGrp="1"/>
          </p:cNvSpPr>
          <p:nvPr>
            <p:ph type="title"/>
          </p:nvPr>
        </p:nvSpPr>
        <p:spPr>
          <a:xfrm>
            <a:off x="809997" y="609600"/>
            <a:ext cx="7800603" cy="970450"/>
          </a:xfrm>
        </p:spPr>
        <p:txBody>
          <a:bodyPr/>
          <a:lstStyle/>
          <a:p>
            <a:r>
              <a:rPr lang="en-US" dirty="0"/>
              <a:t>Results: Serious Games</a:t>
            </a:r>
          </a:p>
        </p:txBody>
      </p:sp>
      <p:sp>
        <p:nvSpPr>
          <p:cNvPr id="2" name="Content Placeholder 1">
            <a:extLst>
              <a:ext uri="{FF2B5EF4-FFF2-40B4-BE49-F238E27FC236}">
                <a16:creationId xmlns:a16="http://schemas.microsoft.com/office/drawing/2014/main" id="{9E51980C-82D3-16F5-FD3B-B6FC8C311EB4}"/>
              </a:ext>
            </a:extLst>
          </p:cNvPr>
          <p:cNvSpPr>
            <a:spLocks noGrp="1"/>
          </p:cNvSpPr>
          <p:nvPr>
            <p:ph idx="1"/>
          </p:nvPr>
        </p:nvSpPr>
        <p:spPr>
          <a:xfrm>
            <a:off x="457200" y="1828800"/>
            <a:ext cx="8229600" cy="4182533"/>
          </a:xfrm>
        </p:spPr>
        <p:txBody>
          <a:bodyPr>
            <a:normAutofit/>
          </a:bodyPr>
          <a:lstStyle/>
          <a:p>
            <a:r>
              <a:rPr lang="en-US" sz="2400" dirty="0"/>
              <a:t>17 Articles </a:t>
            </a:r>
            <a:r>
              <a:rPr lang="en-US" sz="2200" dirty="0"/>
              <a:t>focused on serious games </a:t>
            </a:r>
          </a:p>
          <a:p>
            <a:pPr lvl="1"/>
            <a:r>
              <a:rPr lang="en-US" sz="2200" dirty="0"/>
              <a:t>Some articles examined games that focused on literacy practices connected to science and social study topics, such as the spread of disease (Spires, 2015) and argumentation in environmental action (Sherry &amp; Lawrence, 2019)</a:t>
            </a:r>
          </a:p>
        </p:txBody>
      </p:sp>
    </p:spTree>
    <p:extLst>
      <p:ext uri="{BB962C8B-B14F-4D97-AF65-F5344CB8AC3E}">
        <p14:creationId xmlns:p14="http://schemas.microsoft.com/office/powerpoint/2010/main" val="250669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6FEAD-6C52-3006-724A-72BA2C6B9C4F}"/>
              </a:ext>
            </a:extLst>
          </p:cNvPr>
          <p:cNvSpPr>
            <a:spLocks noGrp="1"/>
          </p:cNvSpPr>
          <p:nvPr>
            <p:ph type="title"/>
          </p:nvPr>
        </p:nvSpPr>
        <p:spPr>
          <a:xfrm>
            <a:off x="809997" y="609600"/>
            <a:ext cx="7800603" cy="970450"/>
          </a:xfrm>
        </p:spPr>
        <p:txBody>
          <a:bodyPr/>
          <a:lstStyle/>
          <a:p>
            <a:r>
              <a:rPr lang="en-US" dirty="0"/>
              <a:t>Results: Methodologies</a:t>
            </a:r>
          </a:p>
        </p:txBody>
      </p:sp>
      <p:sp>
        <p:nvSpPr>
          <p:cNvPr id="2" name="Content Placeholder 1">
            <a:extLst>
              <a:ext uri="{FF2B5EF4-FFF2-40B4-BE49-F238E27FC236}">
                <a16:creationId xmlns:a16="http://schemas.microsoft.com/office/drawing/2014/main" id="{9E51980C-82D3-16F5-FD3B-B6FC8C311EB4}"/>
              </a:ext>
            </a:extLst>
          </p:cNvPr>
          <p:cNvSpPr>
            <a:spLocks noGrp="1"/>
          </p:cNvSpPr>
          <p:nvPr>
            <p:ph idx="1"/>
          </p:nvPr>
        </p:nvSpPr>
        <p:spPr>
          <a:xfrm>
            <a:off x="457200" y="1828801"/>
            <a:ext cx="8229600" cy="1447800"/>
          </a:xfrm>
        </p:spPr>
        <p:txBody>
          <a:bodyPr>
            <a:normAutofit/>
          </a:bodyPr>
          <a:lstStyle/>
          <a:p>
            <a:r>
              <a:rPr lang="en-US" sz="2400" dirty="0"/>
              <a:t>Methodologies for included articles:</a:t>
            </a:r>
          </a:p>
        </p:txBody>
      </p:sp>
      <p:graphicFrame>
        <p:nvGraphicFramePr>
          <p:cNvPr id="4" name="Table 4">
            <a:extLst>
              <a:ext uri="{FF2B5EF4-FFF2-40B4-BE49-F238E27FC236}">
                <a16:creationId xmlns:a16="http://schemas.microsoft.com/office/drawing/2014/main" id="{1623FF32-4E8A-BBC0-D837-5AC519B64A83}"/>
              </a:ext>
            </a:extLst>
          </p:cNvPr>
          <p:cNvGraphicFramePr>
            <a:graphicFrameLocks noGrp="1"/>
          </p:cNvGraphicFramePr>
          <p:nvPr>
            <p:extLst>
              <p:ext uri="{D42A27DB-BD31-4B8C-83A1-F6EECF244321}">
                <p14:modId xmlns:p14="http://schemas.microsoft.com/office/powerpoint/2010/main" val="2902148342"/>
              </p:ext>
            </p:extLst>
          </p:nvPr>
        </p:nvGraphicFramePr>
        <p:xfrm>
          <a:off x="900112" y="2971800"/>
          <a:ext cx="7343775" cy="2225040"/>
        </p:xfrm>
        <a:graphic>
          <a:graphicData uri="http://schemas.openxmlformats.org/drawingml/2006/table">
            <a:tbl>
              <a:tblPr firstRow="1" bandRow="1">
                <a:tableStyleId>{69012ECD-51FC-41F1-AA8D-1B2483CD663E}</a:tableStyleId>
              </a:tblPr>
              <a:tblGrid>
                <a:gridCol w="5072504">
                  <a:extLst>
                    <a:ext uri="{9D8B030D-6E8A-4147-A177-3AD203B41FA5}">
                      <a16:colId xmlns:a16="http://schemas.microsoft.com/office/drawing/2014/main" val="2626826829"/>
                    </a:ext>
                  </a:extLst>
                </a:gridCol>
                <a:gridCol w="2271271">
                  <a:extLst>
                    <a:ext uri="{9D8B030D-6E8A-4147-A177-3AD203B41FA5}">
                      <a16:colId xmlns:a16="http://schemas.microsoft.com/office/drawing/2014/main" val="2006126475"/>
                    </a:ext>
                  </a:extLst>
                </a:gridCol>
              </a:tblGrid>
              <a:tr h="370840">
                <a:tc>
                  <a:txBody>
                    <a:bodyPr/>
                    <a:lstStyle/>
                    <a:p>
                      <a:r>
                        <a:rPr lang="en-US" dirty="0"/>
                        <a:t>Methodology</a:t>
                      </a:r>
                    </a:p>
                  </a:txBody>
                  <a:tcPr>
                    <a:lnR w="12700" cap="flat" cmpd="sng" algn="ctr">
                      <a:solidFill>
                        <a:schemeClr val="tx1"/>
                      </a:solidFill>
                      <a:prstDash val="solid"/>
                      <a:round/>
                      <a:headEnd type="none" w="med" len="med"/>
                      <a:tailEnd type="none" w="med" len="med"/>
                    </a:lnR>
                  </a:tcPr>
                </a:tc>
                <a:tc>
                  <a:txBody>
                    <a:bodyPr/>
                    <a:lstStyle/>
                    <a:p>
                      <a:pPr algn="ctr"/>
                      <a:r>
                        <a:rPr lang="en-US" dirty="0"/>
                        <a:t>Number of Articles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02933565"/>
                  </a:ext>
                </a:extLst>
              </a:tr>
              <a:tr h="370840">
                <a:tc>
                  <a:txBody>
                    <a:bodyPr/>
                    <a:lstStyle/>
                    <a:p>
                      <a:r>
                        <a:rPr lang="en-US" dirty="0"/>
                        <a:t>Quantitative</a:t>
                      </a:r>
                    </a:p>
                  </a:txBody>
                  <a:tcPr>
                    <a:lnR w="12700" cap="flat" cmpd="sng" algn="ctr">
                      <a:solidFill>
                        <a:schemeClr val="tx1"/>
                      </a:solidFill>
                      <a:prstDash val="solid"/>
                      <a:round/>
                      <a:headEnd type="none" w="med" len="med"/>
                      <a:tailEnd type="none" w="med" len="med"/>
                    </a:lnR>
                  </a:tcPr>
                </a:tc>
                <a:tc>
                  <a:txBody>
                    <a:bodyPr/>
                    <a:lstStyle/>
                    <a:p>
                      <a:pPr algn="ctr"/>
                      <a:r>
                        <a:rPr lang="en-US" dirty="0"/>
                        <a:t>10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2205854"/>
                  </a:ext>
                </a:extLst>
              </a:tr>
              <a:tr h="370840">
                <a:tc>
                  <a:txBody>
                    <a:bodyPr/>
                    <a:lstStyle/>
                    <a:p>
                      <a:r>
                        <a:rPr lang="en-US" dirty="0"/>
                        <a:t>Qualitative</a:t>
                      </a:r>
                    </a:p>
                  </a:txBody>
                  <a:tcPr>
                    <a:lnR w="12700" cap="flat" cmpd="sng" algn="ctr">
                      <a:solidFill>
                        <a:schemeClr val="tx1"/>
                      </a:solidFill>
                      <a:prstDash val="solid"/>
                      <a:round/>
                      <a:headEnd type="none" w="med" len="med"/>
                      <a:tailEnd type="none" w="med" len="med"/>
                    </a:lnR>
                  </a:tcPr>
                </a:tc>
                <a:tc>
                  <a:txBody>
                    <a:bodyPr/>
                    <a:lstStyle/>
                    <a:p>
                      <a:pPr algn="ctr"/>
                      <a:r>
                        <a:rPr lang="en-US" dirty="0"/>
                        <a:t>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8258670"/>
                  </a:ext>
                </a:extLst>
              </a:tr>
              <a:tr h="370840">
                <a:tc>
                  <a:txBody>
                    <a:bodyPr/>
                    <a:lstStyle/>
                    <a:p>
                      <a:r>
                        <a:rPr lang="en-US" dirty="0"/>
                        <a:t>Mixed Methods</a:t>
                      </a:r>
                    </a:p>
                  </a:txBody>
                  <a:tcPr>
                    <a:lnR w="12700" cap="flat" cmpd="sng" algn="ctr">
                      <a:solidFill>
                        <a:schemeClr val="tx1"/>
                      </a:solidFill>
                      <a:prstDash val="solid"/>
                      <a:round/>
                      <a:headEnd type="none" w="med" len="med"/>
                      <a:tailEnd type="none" w="med" len="med"/>
                    </a:lnR>
                  </a:tcPr>
                </a:tc>
                <a:tc>
                  <a:txBody>
                    <a:bodyPr/>
                    <a:lstStyle/>
                    <a:p>
                      <a:pPr algn="ctr"/>
                      <a:r>
                        <a:rPr lang="en-US" dirty="0"/>
                        <a:t>13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5670959"/>
                  </a:ext>
                </a:extLst>
              </a:tr>
              <a:tr h="370840">
                <a:tc>
                  <a:txBody>
                    <a:bodyPr/>
                    <a:lstStyle/>
                    <a:p>
                      <a:r>
                        <a:rPr lang="en-US" dirty="0"/>
                        <a:t>Conceptual (draws from specific study)</a:t>
                      </a:r>
                    </a:p>
                  </a:txBody>
                  <a:tcPr>
                    <a:lnR w="12700" cap="flat" cmpd="sng" algn="ctr">
                      <a:solidFill>
                        <a:schemeClr val="tx1"/>
                      </a:solidFill>
                      <a:prstDash val="solid"/>
                      <a:round/>
                      <a:headEnd type="none" w="med" len="med"/>
                      <a:tailEnd type="none" w="med" len="med"/>
                    </a:lnR>
                  </a:tcPr>
                </a:tc>
                <a:tc>
                  <a:txBody>
                    <a:bodyPr/>
                    <a:lstStyle/>
                    <a:p>
                      <a:pPr algn="ctr"/>
                      <a:r>
                        <a:rPr lang="en-US" dirty="0"/>
                        <a:t>13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20815685"/>
                  </a:ext>
                </a:extLst>
              </a:tr>
              <a:tr h="370840">
                <a:tc>
                  <a:txBody>
                    <a:bodyPr/>
                    <a:lstStyle/>
                    <a:p>
                      <a:r>
                        <a:rPr lang="en-US" dirty="0"/>
                        <a:t>Conceptual (draws from general research)</a:t>
                      </a:r>
                    </a:p>
                  </a:txBody>
                  <a:tcPr>
                    <a:lnR w="12700" cap="flat" cmpd="sng" algn="ctr">
                      <a:solidFill>
                        <a:schemeClr val="tx1"/>
                      </a:solidFill>
                      <a:prstDash val="solid"/>
                      <a:round/>
                      <a:headEnd type="none" w="med" len="med"/>
                      <a:tailEnd type="none" w="med" len="med"/>
                    </a:lnR>
                  </a:tcPr>
                </a:tc>
                <a:tc>
                  <a:txBody>
                    <a:bodyPr/>
                    <a:lstStyle/>
                    <a:p>
                      <a:pPr algn="ctr"/>
                      <a:r>
                        <a:rPr lang="en-US" dirty="0"/>
                        <a:t>6</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1479300"/>
                  </a:ext>
                </a:extLst>
              </a:tr>
            </a:tbl>
          </a:graphicData>
        </a:graphic>
      </p:graphicFrame>
    </p:spTree>
    <p:extLst>
      <p:ext uri="{BB962C8B-B14F-4D97-AF65-F5344CB8AC3E}">
        <p14:creationId xmlns:p14="http://schemas.microsoft.com/office/powerpoint/2010/main" val="2292180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6FEAD-6C52-3006-724A-72BA2C6B9C4F}"/>
              </a:ext>
            </a:extLst>
          </p:cNvPr>
          <p:cNvSpPr>
            <a:spLocks noGrp="1"/>
          </p:cNvSpPr>
          <p:nvPr>
            <p:ph type="title"/>
          </p:nvPr>
        </p:nvSpPr>
        <p:spPr>
          <a:xfrm>
            <a:off x="809997" y="609600"/>
            <a:ext cx="7800603" cy="970450"/>
          </a:xfrm>
        </p:spPr>
        <p:txBody>
          <a:bodyPr/>
          <a:lstStyle/>
          <a:p>
            <a:r>
              <a:rPr lang="en-US" dirty="0"/>
              <a:t>Results: Methodologies</a:t>
            </a:r>
          </a:p>
        </p:txBody>
      </p:sp>
      <p:sp>
        <p:nvSpPr>
          <p:cNvPr id="2" name="Content Placeholder 1">
            <a:extLst>
              <a:ext uri="{FF2B5EF4-FFF2-40B4-BE49-F238E27FC236}">
                <a16:creationId xmlns:a16="http://schemas.microsoft.com/office/drawing/2014/main" id="{9E51980C-82D3-16F5-FD3B-B6FC8C311EB4}"/>
              </a:ext>
            </a:extLst>
          </p:cNvPr>
          <p:cNvSpPr>
            <a:spLocks noGrp="1"/>
          </p:cNvSpPr>
          <p:nvPr>
            <p:ph idx="1"/>
          </p:nvPr>
        </p:nvSpPr>
        <p:spPr>
          <a:xfrm>
            <a:off x="457200" y="1828800"/>
            <a:ext cx="8229600" cy="4182533"/>
          </a:xfrm>
        </p:spPr>
        <p:txBody>
          <a:bodyPr>
            <a:normAutofit/>
          </a:bodyPr>
          <a:lstStyle/>
          <a:p>
            <a:r>
              <a:rPr lang="en-US" sz="2400" dirty="0"/>
              <a:t>Quantitative studies were primarily in research-focused journals, such as </a:t>
            </a:r>
            <a:r>
              <a:rPr lang="en-US" sz="2400" i="1" dirty="0"/>
              <a:t>Reading Research Quarterly, Reading &amp; Writing, </a:t>
            </a:r>
            <a:r>
              <a:rPr lang="en-US" sz="2400" dirty="0"/>
              <a:t>and</a:t>
            </a:r>
            <a:r>
              <a:rPr lang="en-US" sz="2400" i="1" dirty="0"/>
              <a:t> Journal of Research in Reading</a:t>
            </a:r>
            <a:endParaRPr lang="en-US" sz="2400" dirty="0"/>
          </a:p>
          <a:p>
            <a:pPr lvl="1"/>
            <a:r>
              <a:rPr lang="en-US" sz="2200" dirty="0"/>
              <a:t>studies focused exclusively on serious games aimed at promoting literacy development</a:t>
            </a:r>
          </a:p>
          <a:p>
            <a:r>
              <a:rPr lang="en-US" sz="2400" dirty="0"/>
              <a:t>There was a single qualitative study that included a dedicated methods section (Marlatt, 2018)</a:t>
            </a:r>
            <a:endParaRPr lang="en-US" sz="2200" dirty="0"/>
          </a:p>
        </p:txBody>
      </p:sp>
    </p:spTree>
    <p:extLst>
      <p:ext uri="{BB962C8B-B14F-4D97-AF65-F5344CB8AC3E}">
        <p14:creationId xmlns:p14="http://schemas.microsoft.com/office/powerpoint/2010/main" val="2351214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6FEAD-6C52-3006-724A-72BA2C6B9C4F}"/>
              </a:ext>
            </a:extLst>
          </p:cNvPr>
          <p:cNvSpPr>
            <a:spLocks noGrp="1"/>
          </p:cNvSpPr>
          <p:nvPr>
            <p:ph type="title"/>
          </p:nvPr>
        </p:nvSpPr>
        <p:spPr>
          <a:xfrm>
            <a:off x="809997" y="609600"/>
            <a:ext cx="7800603" cy="970450"/>
          </a:xfrm>
        </p:spPr>
        <p:txBody>
          <a:bodyPr/>
          <a:lstStyle/>
          <a:p>
            <a:r>
              <a:rPr lang="en-US" dirty="0"/>
              <a:t>Results: Methodologies</a:t>
            </a:r>
          </a:p>
        </p:txBody>
      </p:sp>
      <p:sp>
        <p:nvSpPr>
          <p:cNvPr id="2" name="Content Placeholder 1">
            <a:extLst>
              <a:ext uri="{FF2B5EF4-FFF2-40B4-BE49-F238E27FC236}">
                <a16:creationId xmlns:a16="http://schemas.microsoft.com/office/drawing/2014/main" id="{9E51980C-82D3-16F5-FD3B-B6FC8C311EB4}"/>
              </a:ext>
            </a:extLst>
          </p:cNvPr>
          <p:cNvSpPr>
            <a:spLocks noGrp="1"/>
          </p:cNvSpPr>
          <p:nvPr>
            <p:ph idx="1"/>
          </p:nvPr>
        </p:nvSpPr>
        <p:spPr>
          <a:xfrm>
            <a:off x="457200" y="2065867"/>
            <a:ext cx="8229600" cy="4182533"/>
          </a:xfrm>
        </p:spPr>
        <p:txBody>
          <a:bodyPr>
            <a:normAutofit/>
          </a:bodyPr>
          <a:lstStyle/>
          <a:p>
            <a:r>
              <a:rPr lang="en-US" sz="2400" dirty="0"/>
              <a:t>Only </a:t>
            </a:r>
            <a:r>
              <a:rPr lang="en-US" sz="2400" b="1" dirty="0"/>
              <a:t>one</a:t>
            </a:r>
            <a:r>
              <a:rPr lang="en-US" sz="2400" dirty="0"/>
              <a:t> qualitative study of research on video games in the </a:t>
            </a:r>
            <a:r>
              <a:rPr lang="en-US" sz="2400" b="1" dirty="0"/>
              <a:t>13 literacy research journals </a:t>
            </a:r>
            <a:r>
              <a:rPr lang="en-US" sz="2400" dirty="0"/>
              <a:t>over a </a:t>
            </a:r>
            <a:r>
              <a:rPr lang="en-US" sz="2400" b="1" dirty="0"/>
              <a:t>21-year period </a:t>
            </a:r>
            <a:r>
              <a:rPr lang="en-US" sz="2400" dirty="0"/>
              <a:t>of time</a:t>
            </a:r>
          </a:p>
          <a:p>
            <a:pPr lvl="1"/>
            <a:r>
              <a:rPr lang="en-US" sz="2200" dirty="0"/>
              <a:t>qualitative methods were used in conceptual practitioner articles</a:t>
            </a:r>
          </a:p>
          <a:p>
            <a:pPr lvl="2"/>
            <a:r>
              <a:rPr lang="en-US" sz="2000" dirty="0"/>
              <a:t>valuable and help their audiences understand video gaming in its relation to teaching and learning</a:t>
            </a:r>
          </a:p>
          <a:p>
            <a:pPr lvl="2"/>
            <a:r>
              <a:rPr lang="en-US" sz="2000" dirty="0"/>
              <a:t>did not include a dedicated methods section</a:t>
            </a:r>
          </a:p>
          <a:p>
            <a:pPr lvl="2"/>
            <a:r>
              <a:rPr lang="en-US" sz="2000" dirty="0"/>
              <a:t>methods for these were typically described briefly</a:t>
            </a:r>
          </a:p>
        </p:txBody>
      </p:sp>
    </p:spTree>
    <p:extLst>
      <p:ext uri="{BB962C8B-B14F-4D97-AF65-F5344CB8AC3E}">
        <p14:creationId xmlns:p14="http://schemas.microsoft.com/office/powerpoint/2010/main" val="2727478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6FEAD-6C52-3006-724A-72BA2C6B9C4F}"/>
              </a:ext>
            </a:extLst>
          </p:cNvPr>
          <p:cNvSpPr>
            <a:spLocks noGrp="1"/>
          </p:cNvSpPr>
          <p:nvPr>
            <p:ph type="title"/>
          </p:nvPr>
        </p:nvSpPr>
        <p:spPr>
          <a:xfrm>
            <a:off x="809997" y="609600"/>
            <a:ext cx="7524003" cy="970450"/>
          </a:xfrm>
        </p:spPr>
        <p:txBody>
          <a:bodyPr/>
          <a:lstStyle/>
          <a:p>
            <a:r>
              <a:rPr lang="en-US" dirty="0"/>
              <a:t>Discussion</a:t>
            </a:r>
          </a:p>
        </p:txBody>
      </p:sp>
      <p:sp>
        <p:nvSpPr>
          <p:cNvPr id="2" name="Content Placeholder 1">
            <a:extLst>
              <a:ext uri="{FF2B5EF4-FFF2-40B4-BE49-F238E27FC236}">
                <a16:creationId xmlns:a16="http://schemas.microsoft.com/office/drawing/2014/main" id="{9E51980C-82D3-16F5-FD3B-B6FC8C311EB4}"/>
              </a:ext>
            </a:extLst>
          </p:cNvPr>
          <p:cNvSpPr>
            <a:spLocks noGrp="1"/>
          </p:cNvSpPr>
          <p:nvPr>
            <p:ph idx="1"/>
          </p:nvPr>
        </p:nvSpPr>
        <p:spPr>
          <a:xfrm>
            <a:off x="457200" y="2218267"/>
            <a:ext cx="8229600" cy="4182533"/>
          </a:xfrm>
        </p:spPr>
        <p:txBody>
          <a:bodyPr>
            <a:normAutofit/>
          </a:bodyPr>
          <a:lstStyle/>
          <a:p>
            <a:r>
              <a:rPr lang="en-US" sz="2400" dirty="0"/>
              <a:t>Serious Games</a:t>
            </a:r>
          </a:p>
          <a:p>
            <a:pPr lvl="1"/>
            <a:r>
              <a:rPr lang="en-US" sz="2000" dirty="0"/>
              <a:t>Largely had positive affects on learning of foundational literacy skills, aligning with existing quantitative GBL studies (Clark et al., 2016, </a:t>
            </a:r>
            <a:r>
              <a:rPr lang="en-US" sz="2000" dirty="0" err="1"/>
              <a:t>Wouters</a:t>
            </a:r>
            <a:r>
              <a:rPr lang="en-US" sz="2000" dirty="0"/>
              <a:t> &amp; van </a:t>
            </a:r>
            <a:r>
              <a:rPr lang="en-US" sz="2000" dirty="0" err="1"/>
              <a:t>Oostendorp</a:t>
            </a:r>
            <a:r>
              <a:rPr lang="en-US" sz="2000" dirty="0"/>
              <a:t>, 2013)</a:t>
            </a:r>
          </a:p>
          <a:p>
            <a:pPr lvl="1"/>
            <a:r>
              <a:rPr lang="en-US" sz="2000" dirty="0"/>
              <a:t>Primarily in research-focused journals</a:t>
            </a:r>
          </a:p>
          <a:p>
            <a:r>
              <a:rPr lang="en-US" sz="2400" dirty="0"/>
              <a:t>Entertainment Games</a:t>
            </a:r>
          </a:p>
          <a:p>
            <a:pPr lvl="1"/>
            <a:r>
              <a:rPr lang="en-US" sz="2200" dirty="0"/>
              <a:t>Promoted student motivation and engagement, two factors that impact learning (Hattie, 2009)</a:t>
            </a:r>
          </a:p>
          <a:p>
            <a:pPr lvl="1"/>
            <a:r>
              <a:rPr lang="en-US" sz="2200" dirty="0"/>
              <a:t>Primarily focused in practitioner-focused journals</a:t>
            </a:r>
          </a:p>
        </p:txBody>
      </p:sp>
    </p:spTree>
    <p:extLst>
      <p:ext uri="{BB962C8B-B14F-4D97-AF65-F5344CB8AC3E}">
        <p14:creationId xmlns:p14="http://schemas.microsoft.com/office/powerpoint/2010/main" val="2258853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6FEAD-6C52-3006-724A-72BA2C6B9C4F}"/>
              </a:ext>
            </a:extLst>
          </p:cNvPr>
          <p:cNvSpPr>
            <a:spLocks noGrp="1"/>
          </p:cNvSpPr>
          <p:nvPr>
            <p:ph type="title"/>
          </p:nvPr>
        </p:nvSpPr>
        <p:spPr>
          <a:xfrm>
            <a:off x="809997" y="609600"/>
            <a:ext cx="7524003" cy="970450"/>
          </a:xfrm>
        </p:spPr>
        <p:txBody>
          <a:bodyPr/>
          <a:lstStyle/>
          <a:p>
            <a:r>
              <a:rPr lang="en-US" dirty="0"/>
              <a:t>Discussion</a:t>
            </a:r>
          </a:p>
        </p:txBody>
      </p:sp>
      <p:sp>
        <p:nvSpPr>
          <p:cNvPr id="2" name="Content Placeholder 1">
            <a:extLst>
              <a:ext uri="{FF2B5EF4-FFF2-40B4-BE49-F238E27FC236}">
                <a16:creationId xmlns:a16="http://schemas.microsoft.com/office/drawing/2014/main" id="{9E51980C-82D3-16F5-FD3B-B6FC8C311EB4}"/>
              </a:ext>
            </a:extLst>
          </p:cNvPr>
          <p:cNvSpPr>
            <a:spLocks noGrp="1"/>
          </p:cNvSpPr>
          <p:nvPr>
            <p:ph idx="1"/>
          </p:nvPr>
        </p:nvSpPr>
        <p:spPr>
          <a:xfrm>
            <a:off x="457198" y="2286000"/>
            <a:ext cx="8229600" cy="4182533"/>
          </a:xfrm>
        </p:spPr>
        <p:txBody>
          <a:bodyPr>
            <a:normAutofit/>
          </a:bodyPr>
          <a:lstStyle/>
          <a:p>
            <a:r>
              <a:rPr lang="en-US" sz="2400" dirty="0"/>
              <a:t>Only </a:t>
            </a:r>
            <a:r>
              <a:rPr lang="en-US" sz="2400" b="1" dirty="0">
                <a:solidFill>
                  <a:schemeClr val="accent1"/>
                </a:solidFill>
              </a:rPr>
              <a:t>32</a:t>
            </a:r>
            <a:r>
              <a:rPr lang="en-US" sz="2400" dirty="0"/>
              <a:t> video game articles </a:t>
            </a:r>
            <a:r>
              <a:rPr lang="en-US" sz="2400" b="1" dirty="0">
                <a:solidFill>
                  <a:schemeClr val="accent1"/>
                </a:solidFill>
              </a:rPr>
              <a:t>of several thousand </a:t>
            </a:r>
            <a:r>
              <a:rPr lang="en-US" sz="2400" dirty="0"/>
              <a:t>from the 13 journals over a 21-year period of time</a:t>
            </a:r>
          </a:p>
          <a:p>
            <a:r>
              <a:rPr lang="en-US" sz="2400" dirty="0"/>
              <a:t>Most rigorous studies were quantitative and focused on serious games</a:t>
            </a:r>
          </a:p>
          <a:p>
            <a:r>
              <a:rPr lang="en-US" sz="2400" dirty="0"/>
              <a:t>Only 1 qualitative study with a methods section</a:t>
            </a:r>
          </a:p>
          <a:p>
            <a:endParaRPr lang="en-US" sz="2400" dirty="0"/>
          </a:p>
          <a:p>
            <a:pPr marL="0" indent="0" algn="r">
              <a:buNone/>
            </a:pPr>
            <a:r>
              <a:rPr lang="en-US" sz="3200" b="1" dirty="0">
                <a:solidFill>
                  <a:schemeClr val="accent1"/>
                </a:solidFill>
              </a:rPr>
              <a:t>We need rigorous studies of games children actually play.</a:t>
            </a:r>
          </a:p>
        </p:txBody>
      </p:sp>
    </p:spTree>
    <p:extLst>
      <p:ext uri="{BB962C8B-B14F-4D97-AF65-F5344CB8AC3E}">
        <p14:creationId xmlns:p14="http://schemas.microsoft.com/office/powerpoint/2010/main" val="3925023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6FEAD-6C52-3006-724A-72BA2C6B9C4F}"/>
              </a:ext>
            </a:extLst>
          </p:cNvPr>
          <p:cNvSpPr>
            <a:spLocks noGrp="1"/>
          </p:cNvSpPr>
          <p:nvPr>
            <p:ph type="title"/>
          </p:nvPr>
        </p:nvSpPr>
        <p:spPr>
          <a:xfrm>
            <a:off x="809997" y="609600"/>
            <a:ext cx="7524003" cy="970450"/>
          </a:xfrm>
        </p:spPr>
        <p:txBody>
          <a:bodyPr/>
          <a:lstStyle/>
          <a:p>
            <a:r>
              <a:rPr lang="en-US" dirty="0"/>
              <a:t>Directions for Future Research</a:t>
            </a:r>
          </a:p>
        </p:txBody>
      </p:sp>
      <p:sp>
        <p:nvSpPr>
          <p:cNvPr id="2" name="Content Placeholder 1">
            <a:extLst>
              <a:ext uri="{FF2B5EF4-FFF2-40B4-BE49-F238E27FC236}">
                <a16:creationId xmlns:a16="http://schemas.microsoft.com/office/drawing/2014/main" id="{9E51980C-82D3-16F5-FD3B-B6FC8C311EB4}"/>
              </a:ext>
            </a:extLst>
          </p:cNvPr>
          <p:cNvSpPr>
            <a:spLocks noGrp="1"/>
          </p:cNvSpPr>
          <p:nvPr>
            <p:ph idx="1"/>
          </p:nvPr>
        </p:nvSpPr>
        <p:spPr>
          <a:xfrm>
            <a:off x="609600" y="2033210"/>
            <a:ext cx="8229600" cy="4182533"/>
          </a:xfrm>
        </p:spPr>
        <p:txBody>
          <a:bodyPr>
            <a:normAutofit/>
          </a:bodyPr>
          <a:lstStyle/>
          <a:p>
            <a:r>
              <a:rPr lang="en-US" sz="2400" dirty="0"/>
              <a:t>High-Quality Qualitative Studies</a:t>
            </a:r>
          </a:p>
          <a:p>
            <a:pPr lvl="1"/>
            <a:r>
              <a:rPr lang="en-US" sz="2200" dirty="0"/>
              <a:t>Entertainment Games</a:t>
            </a:r>
          </a:p>
          <a:p>
            <a:pPr lvl="1"/>
            <a:r>
              <a:rPr lang="en-US" sz="2200" dirty="0"/>
              <a:t>Video Game Analysis</a:t>
            </a:r>
          </a:p>
          <a:p>
            <a:pPr lvl="1"/>
            <a:r>
              <a:rPr lang="en-US" sz="2200" dirty="0"/>
              <a:t>Game Reviews</a:t>
            </a:r>
          </a:p>
          <a:p>
            <a:pPr lvl="1"/>
            <a:r>
              <a:rPr lang="en-US" sz="2200" dirty="0"/>
              <a:t>Game Critiques</a:t>
            </a:r>
          </a:p>
          <a:p>
            <a:pPr lvl="1"/>
            <a:r>
              <a:rPr lang="en-US" sz="2200" dirty="0"/>
              <a:t>Literature Circles</a:t>
            </a:r>
          </a:p>
          <a:p>
            <a:r>
              <a:rPr lang="en-US" sz="2400" dirty="0"/>
              <a:t>Serious Games and Foundational Literacy Skills</a:t>
            </a:r>
          </a:p>
        </p:txBody>
      </p:sp>
    </p:spTree>
    <p:extLst>
      <p:ext uri="{BB962C8B-B14F-4D97-AF65-F5344CB8AC3E}">
        <p14:creationId xmlns:p14="http://schemas.microsoft.com/office/powerpoint/2010/main" val="2853846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6FEAD-6C52-3006-724A-72BA2C6B9C4F}"/>
              </a:ext>
            </a:extLst>
          </p:cNvPr>
          <p:cNvSpPr>
            <a:spLocks noGrp="1"/>
          </p:cNvSpPr>
          <p:nvPr>
            <p:ph type="title"/>
          </p:nvPr>
        </p:nvSpPr>
        <p:spPr>
          <a:xfrm>
            <a:off x="809997" y="609600"/>
            <a:ext cx="7524003" cy="970450"/>
          </a:xfrm>
        </p:spPr>
        <p:txBody>
          <a:bodyPr/>
          <a:lstStyle/>
          <a:p>
            <a:r>
              <a:rPr lang="en-US" dirty="0"/>
              <a:t>Conclusion</a:t>
            </a:r>
          </a:p>
        </p:txBody>
      </p:sp>
      <p:sp>
        <p:nvSpPr>
          <p:cNvPr id="2" name="Content Placeholder 1">
            <a:extLst>
              <a:ext uri="{FF2B5EF4-FFF2-40B4-BE49-F238E27FC236}">
                <a16:creationId xmlns:a16="http://schemas.microsoft.com/office/drawing/2014/main" id="{9E51980C-82D3-16F5-FD3B-B6FC8C311EB4}"/>
              </a:ext>
            </a:extLst>
          </p:cNvPr>
          <p:cNvSpPr>
            <a:spLocks noGrp="1"/>
          </p:cNvSpPr>
          <p:nvPr>
            <p:ph idx="1"/>
          </p:nvPr>
        </p:nvSpPr>
        <p:spPr>
          <a:xfrm>
            <a:off x="609600" y="1752600"/>
            <a:ext cx="8229600" cy="4182533"/>
          </a:xfrm>
        </p:spPr>
        <p:txBody>
          <a:bodyPr>
            <a:normAutofit/>
          </a:bodyPr>
          <a:lstStyle/>
          <a:p>
            <a:pPr marL="0" indent="0">
              <a:buNone/>
            </a:pPr>
            <a:r>
              <a:rPr lang="en-US" sz="2400" dirty="0"/>
              <a:t>Given the </a:t>
            </a:r>
            <a:r>
              <a:rPr lang="en-US" sz="2400" b="1" dirty="0">
                <a:solidFill>
                  <a:schemeClr val="accent1"/>
                </a:solidFill>
              </a:rPr>
              <a:t>massive popularity </a:t>
            </a:r>
            <a:r>
              <a:rPr lang="en-US" sz="2400" dirty="0"/>
              <a:t>of video gaming with young people around the world, literacy scholars need to </a:t>
            </a:r>
            <a:r>
              <a:rPr lang="en-US" sz="2400" b="1" dirty="0">
                <a:solidFill>
                  <a:schemeClr val="accent1"/>
                </a:solidFill>
              </a:rPr>
              <a:t>increase video game research </a:t>
            </a:r>
            <a:r>
              <a:rPr lang="en-US" sz="2400" dirty="0"/>
              <a:t>if literacy research is going to reflect the interests and passions of young people and align with their out-of-school literacy practices (Morrell, 2002; 2004).</a:t>
            </a:r>
          </a:p>
        </p:txBody>
      </p:sp>
    </p:spTree>
    <p:extLst>
      <p:ext uri="{BB962C8B-B14F-4D97-AF65-F5344CB8AC3E}">
        <p14:creationId xmlns:p14="http://schemas.microsoft.com/office/powerpoint/2010/main" val="1389075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CB7B6E-C96F-D141-A846-BAADE59AB5E4}"/>
              </a:ext>
            </a:extLst>
          </p:cNvPr>
          <p:cNvSpPr>
            <a:spLocks noGrp="1"/>
          </p:cNvSpPr>
          <p:nvPr>
            <p:ph type="title"/>
          </p:nvPr>
        </p:nvSpPr>
        <p:spPr/>
        <p:txBody>
          <a:bodyPr/>
          <a:lstStyle/>
          <a:p>
            <a:r>
              <a:rPr lang="en-US" dirty="0"/>
              <a:t>Questions?</a:t>
            </a:r>
          </a:p>
        </p:txBody>
      </p:sp>
      <p:sp>
        <p:nvSpPr>
          <p:cNvPr id="5" name="Content Placeholder 1">
            <a:extLst>
              <a:ext uri="{FF2B5EF4-FFF2-40B4-BE49-F238E27FC236}">
                <a16:creationId xmlns:a16="http://schemas.microsoft.com/office/drawing/2014/main" id="{D09ED0A9-C006-0DAE-D50D-2BB814BE6143}"/>
              </a:ext>
            </a:extLst>
          </p:cNvPr>
          <p:cNvSpPr>
            <a:spLocks noGrp="1"/>
          </p:cNvSpPr>
          <p:nvPr>
            <p:ph idx="1"/>
          </p:nvPr>
        </p:nvSpPr>
        <p:spPr>
          <a:xfrm>
            <a:off x="685800" y="4876800"/>
            <a:ext cx="3434806" cy="1219200"/>
          </a:xfrm>
        </p:spPr>
        <p:txBody>
          <a:bodyPr/>
          <a:lstStyle/>
          <a:p>
            <a:pPr marL="0" indent="0">
              <a:buNone/>
            </a:pPr>
            <a:r>
              <a:rPr lang="en-US" b="1" dirty="0">
                <a:solidFill>
                  <a:schemeClr val="accent1"/>
                </a:solidFill>
                <a:hlinkClick r:id="rId2">
                  <a:extLst>
                    <a:ext uri="{A12FA001-AC4F-418D-AE19-62706E023703}">
                      <ahyp:hlinkClr xmlns:ahyp="http://schemas.microsoft.com/office/drawing/2018/hyperlinkcolor" val="tx"/>
                    </a:ext>
                  </a:extLst>
                </a:hlinkClick>
              </a:rPr>
              <a:t>svongillern@gmail.com</a:t>
            </a:r>
            <a:endParaRPr lang="en-US" b="1" dirty="0">
              <a:solidFill>
                <a:schemeClr val="accent1"/>
              </a:solidFill>
            </a:endParaRPr>
          </a:p>
          <a:p>
            <a:pPr marL="0" indent="0">
              <a:buNone/>
            </a:pPr>
            <a:r>
              <a:rPr lang="en-US" b="1" dirty="0">
                <a:solidFill>
                  <a:schemeClr val="accent1"/>
                </a:solidFill>
                <a:hlinkClick r:id="rId3">
                  <a:extLst>
                    <a:ext uri="{A12FA001-AC4F-418D-AE19-62706E023703}">
                      <ahyp:hlinkClr xmlns:ahyp="http://schemas.microsoft.com/office/drawing/2018/hyperlinkcolor" val="tx"/>
                    </a:ext>
                  </a:extLst>
                </a:hlinkClick>
              </a:rPr>
              <a:t>hgould@missouri.edu</a:t>
            </a:r>
            <a:endParaRPr lang="en-US" b="1" dirty="0">
              <a:solidFill>
                <a:schemeClr val="accent1"/>
              </a:solidFill>
            </a:endParaRPr>
          </a:p>
        </p:txBody>
      </p:sp>
      <p:pic>
        <p:nvPicPr>
          <p:cNvPr id="2" name="Picture 1">
            <a:extLst>
              <a:ext uri="{FF2B5EF4-FFF2-40B4-BE49-F238E27FC236}">
                <a16:creationId xmlns:a16="http://schemas.microsoft.com/office/drawing/2014/main" id="{14BA3225-2BFE-F19D-C899-016AF4B99303}"/>
              </a:ext>
            </a:extLst>
          </p:cNvPr>
          <p:cNvPicPr>
            <a:picLocks noChangeAspect="1"/>
          </p:cNvPicPr>
          <p:nvPr/>
        </p:nvPicPr>
        <p:blipFill>
          <a:blip r:embed="rId4"/>
          <a:stretch>
            <a:fillRect/>
          </a:stretch>
        </p:blipFill>
        <p:spPr>
          <a:xfrm>
            <a:off x="809997" y="2558143"/>
            <a:ext cx="2247900" cy="2247900"/>
          </a:xfrm>
          <a:prstGeom prst="rect">
            <a:avLst/>
          </a:prstGeom>
        </p:spPr>
      </p:pic>
      <p:sp>
        <p:nvSpPr>
          <p:cNvPr id="4" name="Content Placeholder 1">
            <a:extLst>
              <a:ext uri="{FF2B5EF4-FFF2-40B4-BE49-F238E27FC236}">
                <a16:creationId xmlns:a16="http://schemas.microsoft.com/office/drawing/2014/main" id="{E6A0B863-D353-3397-EB95-0F42DD8065D0}"/>
              </a:ext>
            </a:extLst>
          </p:cNvPr>
          <p:cNvSpPr txBox="1">
            <a:spLocks/>
          </p:cNvSpPr>
          <p:nvPr/>
        </p:nvSpPr>
        <p:spPr>
          <a:xfrm>
            <a:off x="3581400" y="1913467"/>
            <a:ext cx="5410200" cy="4182533"/>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US" sz="2400" dirty="0"/>
              <a:t>Thanks for listening! </a:t>
            </a:r>
          </a:p>
          <a:p>
            <a:pPr marL="0" indent="0">
              <a:buFont typeface="Wingdings 2" charset="2"/>
              <a:buNone/>
            </a:pPr>
            <a:r>
              <a:rPr lang="en-US" sz="2400" dirty="0"/>
              <a:t>Scan the QR code to see more articles by Sam.</a:t>
            </a:r>
          </a:p>
          <a:p>
            <a:pPr marL="0" indent="0">
              <a:buFont typeface="Wingdings 2" charset="2"/>
              <a:buNone/>
            </a:pPr>
            <a:endParaRPr lang="en-US" sz="2400" dirty="0"/>
          </a:p>
          <a:p>
            <a:pPr marL="0" indent="0">
              <a:buFont typeface="Wingdings 2" charset="2"/>
              <a:buNone/>
            </a:pPr>
            <a:endParaRPr lang="en-US" sz="2400" dirty="0"/>
          </a:p>
          <a:p>
            <a:pPr marL="0" indent="0">
              <a:buFont typeface="Wingdings 2" charset="2"/>
              <a:buNone/>
            </a:pPr>
            <a:endParaRPr lang="en-US" sz="900" dirty="0"/>
          </a:p>
          <a:p>
            <a:pPr marL="0" indent="0">
              <a:buFont typeface="Wingdings 2" charset="2"/>
              <a:buNone/>
            </a:pPr>
            <a:r>
              <a:rPr lang="en-US" sz="2400" dirty="0"/>
              <a:t>We’d be happy to hear from you.</a:t>
            </a:r>
          </a:p>
        </p:txBody>
      </p:sp>
    </p:spTree>
    <p:extLst>
      <p:ext uri="{BB962C8B-B14F-4D97-AF65-F5344CB8AC3E}">
        <p14:creationId xmlns:p14="http://schemas.microsoft.com/office/powerpoint/2010/main" val="284539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a:extLst>
              <a:ext uri="{FF2B5EF4-FFF2-40B4-BE49-F238E27FC236}">
                <a16:creationId xmlns:a16="http://schemas.microsoft.com/office/drawing/2014/main" id="{FDB73E9E-5482-1B33-B95B-99284D270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896" y="1495368"/>
            <a:ext cx="3810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BAE3297-F4DC-AD6D-89DF-07099B1E8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4" y="2606566"/>
            <a:ext cx="3810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7487F32-643B-87FF-633E-72993F26FF87}"/>
              </a:ext>
            </a:extLst>
          </p:cNvPr>
          <p:cNvSpPr>
            <a:spLocks noGrp="1"/>
          </p:cNvSpPr>
          <p:nvPr>
            <p:ph type="title"/>
          </p:nvPr>
        </p:nvSpPr>
        <p:spPr>
          <a:xfrm>
            <a:off x="1905000" y="420933"/>
            <a:ext cx="5516219" cy="970450"/>
          </a:xfrm>
        </p:spPr>
        <p:txBody>
          <a:bodyPr/>
          <a:lstStyle/>
          <a:p>
            <a:r>
              <a:rPr lang="en-US" sz="3600" dirty="0"/>
              <a:t>Entertainment Games</a:t>
            </a:r>
          </a:p>
        </p:txBody>
      </p:sp>
      <p:pic>
        <p:nvPicPr>
          <p:cNvPr id="2054" name="Picture 6">
            <a:extLst>
              <a:ext uri="{FF2B5EF4-FFF2-40B4-BE49-F238E27FC236}">
                <a16:creationId xmlns:a16="http://schemas.microsoft.com/office/drawing/2014/main" id="{AF0090C2-CA7D-85AA-4943-D3E8F9E7A9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154600"/>
            <a:ext cx="2457450" cy="36928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118B908-27B1-5139-9F87-37934B270F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344" y="4724400"/>
            <a:ext cx="3810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83B1F61-9AEC-03B6-7A49-608B6A6B797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188" b="15490"/>
          <a:stretch/>
        </p:blipFill>
        <p:spPr bwMode="auto">
          <a:xfrm>
            <a:off x="2486837" y="3505200"/>
            <a:ext cx="2816067" cy="33506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EF0E10B-0FC1-26DC-2077-62409575AF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6875" y="125410"/>
            <a:ext cx="2588234" cy="3229579"/>
          </a:xfrm>
          <a:prstGeom prst="rect">
            <a:avLst/>
          </a:prstGeom>
        </p:spPr>
      </p:pic>
      <p:pic>
        <p:nvPicPr>
          <p:cNvPr id="8" name="Picture 7">
            <a:extLst>
              <a:ext uri="{FF2B5EF4-FFF2-40B4-BE49-F238E27FC236}">
                <a16:creationId xmlns:a16="http://schemas.microsoft.com/office/drawing/2014/main" id="{3A48997D-B44F-4029-6F40-E15BE08280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191" y="0"/>
            <a:ext cx="1608667" cy="3962400"/>
          </a:xfrm>
          <a:prstGeom prst="rect">
            <a:avLst/>
          </a:prstGeom>
        </p:spPr>
      </p:pic>
    </p:spTree>
    <p:extLst>
      <p:ext uri="{BB962C8B-B14F-4D97-AF65-F5344CB8AC3E}">
        <p14:creationId xmlns:p14="http://schemas.microsoft.com/office/powerpoint/2010/main" val="292042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54452B-70F8-21E8-0F99-897E77B256A5}"/>
              </a:ext>
            </a:extLst>
          </p:cNvPr>
          <p:cNvSpPr>
            <a:spLocks noGrp="1"/>
          </p:cNvSpPr>
          <p:nvPr>
            <p:ph type="title"/>
          </p:nvPr>
        </p:nvSpPr>
        <p:spPr>
          <a:xfrm>
            <a:off x="1828800" y="381000"/>
            <a:ext cx="5907567" cy="1252728"/>
          </a:xfrm>
        </p:spPr>
        <p:txBody>
          <a:bodyPr/>
          <a:lstStyle/>
          <a:p>
            <a:pPr algn="r"/>
            <a:r>
              <a:rPr lang="en-US" dirty="0"/>
              <a:t>Serious Games</a:t>
            </a:r>
          </a:p>
        </p:txBody>
      </p:sp>
      <p:pic>
        <p:nvPicPr>
          <p:cNvPr id="4" name="Picture 3">
            <a:extLst>
              <a:ext uri="{FF2B5EF4-FFF2-40B4-BE49-F238E27FC236}">
                <a16:creationId xmlns:a16="http://schemas.microsoft.com/office/drawing/2014/main" id="{BC179616-AD9A-87E0-1DDA-1B8424D53329}"/>
              </a:ext>
            </a:extLst>
          </p:cNvPr>
          <p:cNvPicPr>
            <a:picLocks noChangeAspect="1"/>
          </p:cNvPicPr>
          <p:nvPr/>
        </p:nvPicPr>
        <p:blipFill rotWithShape="1">
          <a:blip r:embed="rId2"/>
          <a:srcRect l="1453"/>
          <a:stretch/>
        </p:blipFill>
        <p:spPr>
          <a:xfrm>
            <a:off x="2667000" y="1968500"/>
            <a:ext cx="6432992" cy="4889500"/>
          </a:xfrm>
          <a:prstGeom prst="rect">
            <a:avLst/>
          </a:prstGeom>
        </p:spPr>
      </p:pic>
      <p:pic>
        <p:nvPicPr>
          <p:cNvPr id="3076" name="Picture 4">
            <a:extLst>
              <a:ext uri="{FF2B5EF4-FFF2-40B4-BE49-F238E27FC236}">
                <a16:creationId xmlns:a16="http://schemas.microsoft.com/office/drawing/2014/main" id="{C1A6D895-EDD0-21F0-5D44-F8E654472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7581"/>
            <a:ext cx="2667000" cy="33604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6F0AD870-6F22-4786-B23E-4CB5B20C25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545" b="6182"/>
          <a:stretch/>
        </p:blipFill>
        <p:spPr bwMode="auto">
          <a:xfrm>
            <a:off x="0" y="444500"/>
            <a:ext cx="23241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98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6E7DBC-E672-1AC6-0EA8-4538ED30A534}"/>
              </a:ext>
            </a:extLst>
          </p:cNvPr>
          <p:cNvSpPr>
            <a:spLocks noGrp="1"/>
          </p:cNvSpPr>
          <p:nvPr>
            <p:ph type="title"/>
          </p:nvPr>
        </p:nvSpPr>
        <p:spPr>
          <a:xfrm>
            <a:off x="809997" y="629750"/>
            <a:ext cx="7524003" cy="970450"/>
          </a:xfrm>
        </p:spPr>
        <p:txBody>
          <a:bodyPr/>
          <a:lstStyle/>
          <a:p>
            <a:r>
              <a:rPr lang="en-US" dirty="0"/>
              <a:t>Game-Based Learning</a:t>
            </a:r>
          </a:p>
        </p:txBody>
      </p:sp>
      <p:sp>
        <p:nvSpPr>
          <p:cNvPr id="2" name="Content Placeholder 1">
            <a:extLst>
              <a:ext uri="{FF2B5EF4-FFF2-40B4-BE49-F238E27FC236}">
                <a16:creationId xmlns:a16="http://schemas.microsoft.com/office/drawing/2014/main" id="{6653A6D7-4E53-483B-B688-99483E11ABD5}"/>
              </a:ext>
            </a:extLst>
          </p:cNvPr>
          <p:cNvSpPr>
            <a:spLocks noGrp="1"/>
          </p:cNvSpPr>
          <p:nvPr>
            <p:ph idx="1"/>
          </p:nvPr>
        </p:nvSpPr>
        <p:spPr>
          <a:xfrm>
            <a:off x="152398" y="1999150"/>
            <a:ext cx="8839199" cy="4267200"/>
          </a:xfrm>
        </p:spPr>
        <p:txBody>
          <a:bodyPr>
            <a:normAutofit/>
          </a:bodyPr>
          <a:lstStyle/>
          <a:p>
            <a:r>
              <a:rPr lang="en-US" sz="2400" b="1" dirty="0"/>
              <a:t>Entertainment games</a:t>
            </a:r>
            <a:endParaRPr lang="en-US" sz="2400" dirty="0"/>
          </a:p>
          <a:p>
            <a:pPr lvl="1"/>
            <a:r>
              <a:rPr lang="en-US" sz="2200" dirty="0"/>
              <a:t>designed primarily for entertainment purposes </a:t>
            </a:r>
          </a:p>
          <a:p>
            <a:r>
              <a:rPr lang="en-US" sz="2400" b="1" dirty="0"/>
              <a:t>Serious games</a:t>
            </a:r>
          </a:p>
          <a:p>
            <a:pPr lvl="1"/>
            <a:r>
              <a:rPr lang="en-US" sz="2200" dirty="0"/>
              <a:t>designed primarily for educational and training purposes (Alvarez &amp; </a:t>
            </a:r>
            <a:r>
              <a:rPr lang="en-US" sz="2200" dirty="0" err="1"/>
              <a:t>Djaouti</a:t>
            </a:r>
            <a:r>
              <a:rPr lang="en-US" sz="2200" dirty="0"/>
              <a:t>, 2011)</a:t>
            </a:r>
          </a:p>
          <a:p>
            <a:r>
              <a:rPr lang="en-US" sz="2400" dirty="0"/>
              <a:t>While some research has examined video games in literacy and English language arts classrooms, most of the game-focused education research examines other content areas (</a:t>
            </a:r>
            <a:r>
              <a:rPr lang="en-US" sz="2400" dirty="0" err="1"/>
              <a:t>Wouters</a:t>
            </a:r>
            <a:r>
              <a:rPr lang="en-US" sz="2400" dirty="0"/>
              <a:t> et al., 2013). </a:t>
            </a:r>
          </a:p>
        </p:txBody>
      </p:sp>
    </p:spTree>
    <p:extLst>
      <p:ext uri="{BB962C8B-B14F-4D97-AF65-F5344CB8AC3E}">
        <p14:creationId xmlns:p14="http://schemas.microsoft.com/office/powerpoint/2010/main" val="410791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5C8831-C1B3-860E-35CC-4BBC8A5C4220}"/>
              </a:ext>
            </a:extLst>
          </p:cNvPr>
          <p:cNvSpPr>
            <a:spLocks noGrp="1"/>
          </p:cNvSpPr>
          <p:nvPr>
            <p:ph type="title"/>
          </p:nvPr>
        </p:nvSpPr>
        <p:spPr>
          <a:xfrm>
            <a:off x="809997" y="629750"/>
            <a:ext cx="7524003" cy="970450"/>
          </a:xfrm>
        </p:spPr>
        <p:txBody>
          <a:bodyPr/>
          <a:lstStyle/>
          <a:p>
            <a:r>
              <a:rPr lang="en-US" dirty="0"/>
              <a:t>GBL in Literacy</a:t>
            </a:r>
          </a:p>
        </p:txBody>
      </p:sp>
      <p:sp>
        <p:nvSpPr>
          <p:cNvPr id="2" name="Content Placeholder 1">
            <a:extLst>
              <a:ext uri="{FF2B5EF4-FFF2-40B4-BE49-F238E27FC236}">
                <a16:creationId xmlns:a16="http://schemas.microsoft.com/office/drawing/2014/main" id="{AD9E434C-A695-C210-71B6-DE217505CCA9}"/>
              </a:ext>
            </a:extLst>
          </p:cNvPr>
          <p:cNvSpPr>
            <a:spLocks noGrp="1"/>
          </p:cNvSpPr>
          <p:nvPr>
            <p:ph idx="1"/>
          </p:nvPr>
        </p:nvSpPr>
        <p:spPr>
          <a:xfrm>
            <a:off x="152400" y="2133600"/>
            <a:ext cx="8839200" cy="4495800"/>
          </a:xfrm>
        </p:spPr>
        <p:txBody>
          <a:bodyPr>
            <a:normAutofit fontScale="92500" lnSpcReduction="10000"/>
          </a:bodyPr>
          <a:lstStyle/>
          <a:p>
            <a:r>
              <a:rPr lang="en-US" sz="2600" dirty="0"/>
              <a:t>Gaming involves a “</a:t>
            </a:r>
            <a:r>
              <a:rPr lang="en-US" sz="2600" b="1" dirty="0"/>
              <a:t>constellation of literacy practices</a:t>
            </a:r>
            <a:r>
              <a:rPr lang="en-US" sz="2600" dirty="0"/>
              <a:t>” (Steinkuehler, 2007, p. 207)</a:t>
            </a:r>
          </a:p>
          <a:p>
            <a:pPr lvl="1"/>
            <a:r>
              <a:rPr lang="en-US" sz="2400" dirty="0"/>
              <a:t>video gaming and in-game communication are complex processes</a:t>
            </a:r>
          </a:p>
          <a:p>
            <a:pPr lvl="1"/>
            <a:r>
              <a:rPr lang="en-US" sz="2400" dirty="0"/>
              <a:t>Illustrated by (Gee, 2003; Squire, 2014; von Gillern, 2016a)</a:t>
            </a:r>
          </a:p>
          <a:p>
            <a:r>
              <a:rPr lang="en-US" sz="2600" dirty="0"/>
              <a:t>Literacy practices involved with gaming and game communities has been examined in a variety of ways:</a:t>
            </a:r>
          </a:p>
          <a:p>
            <a:pPr lvl="1"/>
            <a:r>
              <a:rPr lang="en-US" sz="2400" dirty="0"/>
              <a:t>literature/game circles (Harvey, 2018)</a:t>
            </a:r>
          </a:p>
          <a:p>
            <a:pPr lvl="1"/>
            <a:r>
              <a:rPr lang="en-US" sz="2400" dirty="0"/>
              <a:t>literary analysis (Marlatt, 2018)</a:t>
            </a:r>
          </a:p>
          <a:p>
            <a:pPr lvl="1"/>
            <a:r>
              <a:rPr lang="en-US" sz="2400" dirty="0"/>
              <a:t>multimodal analysis of games as texts (Stufft &amp; von Gillern, 2021)</a:t>
            </a:r>
          </a:p>
        </p:txBody>
      </p:sp>
    </p:spTree>
    <p:extLst>
      <p:ext uri="{BB962C8B-B14F-4D97-AF65-F5344CB8AC3E}">
        <p14:creationId xmlns:p14="http://schemas.microsoft.com/office/powerpoint/2010/main" val="2293128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4F71A8F-F372-6ACE-1D29-17D791FBC115}"/>
              </a:ext>
            </a:extLst>
          </p:cNvPr>
          <p:cNvSpPr txBox="1">
            <a:spLocks/>
          </p:cNvSpPr>
          <p:nvPr/>
        </p:nvSpPr>
        <p:spPr>
          <a:xfrm>
            <a:off x="809997" y="629750"/>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GBL in Literacy</a:t>
            </a:r>
          </a:p>
        </p:txBody>
      </p:sp>
      <p:sp>
        <p:nvSpPr>
          <p:cNvPr id="2" name="Content Placeholder 1">
            <a:extLst>
              <a:ext uri="{FF2B5EF4-FFF2-40B4-BE49-F238E27FC236}">
                <a16:creationId xmlns:a16="http://schemas.microsoft.com/office/drawing/2014/main" id="{AD9E434C-A695-C210-71B6-DE217505CCA9}"/>
              </a:ext>
            </a:extLst>
          </p:cNvPr>
          <p:cNvSpPr>
            <a:spLocks noGrp="1"/>
          </p:cNvSpPr>
          <p:nvPr>
            <p:ph idx="1"/>
          </p:nvPr>
        </p:nvSpPr>
        <p:spPr>
          <a:xfrm>
            <a:off x="266699" y="2057400"/>
            <a:ext cx="8610600" cy="4495800"/>
          </a:xfrm>
        </p:spPr>
        <p:txBody>
          <a:bodyPr>
            <a:normAutofit fontScale="92500" lnSpcReduction="10000"/>
          </a:bodyPr>
          <a:lstStyle/>
          <a:p>
            <a:r>
              <a:rPr lang="en-US" sz="2600" dirty="0"/>
              <a:t>Existing research:</a:t>
            </a:r>
          </a:p>
          <a:p>
            <a:pPr lvl="1"/>
            <a:r>
              <a:rPr lang="en-US" sz="2400" dirty="0"/>
              <a:t>how video games can promote literacy learning through gaming itself and via game-related activities </a:t>
            </a:r>
          </a:p>
          <a:p>
            <a:r>
              <a:rPr lang="en-US" sz="2600" dirty="0"/>
              <a:t>This study: </a:t>
            </a:r>
          </a:p>
          <a:p>
            <a:pPr lvl="1"/>
            <a:r>
              <a:rPr lang="en-US" sz="2400" dirty="0"/>
              <a:t>a systematic review of the literature that examines literacy journals to develop an understanding of what body of video game research exists in the field of literacy research</a:t>
            </a:r>
          </a:p>
          <a:p>
            <a:r>
              <a:rPr lang="en-US" sz="2600" dirty="0"/>
              <a:t>Purpose: </a:t>
            </a:r>
          </a:p>
          <a:p>
            <a:pPr lvl="1"/>
            <a:r>
              <a:rPr lang="en-US" sz="2400" dirty="0"/>
              <a:t>illuminate the current state of research and body of literature </a:t>
            </a:r>
          </a:p>
        </p:txBody>
      </p:sp>
    </p:spTree>
    <p:extLst>
      <p:ext uri="{BB962C8B-B14F-4D97-AF65-F5344CB8AC3E}">
        <p14:creationId xmlns:p14="http://schemas.microsoft.com/office/powerpoint/2010/main" val="202931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6FEAD-6C52-3006-724A-72BA2C6B9C4F}"/>
              </a:ext>
            </a:extLst>
          </p:cNvPr>
          <p:cNvSpPr>
            <a:spLocks noGrp="1"/>
          </p:cNvSpPr>
          <p:nvPr>
            <p:ph type="title"/>
          </p:nvPr>
        </p:nvSpPr>
        <p:spPr>
          <a:xfrm>
            <a:off x="809997" y="609600"/>
            <a:ext cx="7524003" cy="970450"/>
          </a:xfrm>
        </p:spPr>
        <p:txBody>
          <a:bodyPr/>
          <a:lstStyle/>
          <a:p>
            <a:r>
              <a:rPr lang="en-US" dirty="0"/>
              <a:t>Methodology</a:t>
            </a:r>
          </a:p>
        </p:txBody>
      </p:sp>
      <p:sp>
        <p:nvSpPr>
          <p:cNvPr id="2" name="Content Placeholder 1">
            <a:extLst>
              <a:ext uri="{FF2B5EF4-FFF2-40B4-BE49-F238E27FC236}">
                <a16:creationId xmlns:a16="http://schemas.microsoft.com/office/drawing/2014/main" id="{9E51980C-82D3-16F5-FD3B-B6FC8C311EB4}"/>
              </a:ext>
            </a:extLst>
          </p:cNvPr>
          <p:cNvSpPr>
            <a:spLocks noGrp="1"/>
          </p:cNvSpPr>
          <p:nvPr>
            <p:ph idx="1"/>
          </p:nvPr>
        </p:nvSpPr>
        <p:spPr>
          <a:xfrm>
            <a:off x="457198" y="2133600"/>
            <a:ext cx="8229600" cy="4182533"/>
          </a:xfrm>
        </p:spPr>
        <p:txBody>
          <a:bodyPr>
            <a:normAutofit/>
          </a:bodyPr>
          <a:lstStyle/>
          <a:p>
            <a:r>
              <a:rPr lang="en-US" sz="2400" dirty="0"/>
              <a:t>Systematic review methodology (Khan et al., 2003) </a:t>
            </a:r>
          </a:p>
          <a:p>
            <a:pPr lvl="1"/>
            <a:r>
              <a:rPr lang="en-US" sz="2200" dirty="0"/>
              <a:t>establishes a research goal</a:t>
            </a:r>
          </a:p>
          <a:p>
            <a:pPr lvl="1"/>
            <a:r>
              <a:rPr lang="en-US" sz="2200" dirty="0"/>
              <a:t>develops inclusion and exclusion criteria to systematically review literature on the topic</a:t>
            </a:r>
          </a:p>
          <a:p>
            <a:pPr lvl="1"/>
            <a:r>
              <a:rPr lang="en-US" sz="2200" dirty="0"/>
              <a:t>synthesizes the findings of existing literature (</a:t>
            </a:r>
            <a:r>
              <a:rPr lang="en-US" sz="2200" dirty="0" err="1"/>
              <a:t>Denyer</a:t>
            </a:r>
            <a:r>
              <a:rPr lang="en-US" sz="2200" dirty="0"/>
              <a:t> &amp; </a:t>
            </a:r>
            <a:r>
              <a:rPr lang="en-US" sz="2200" dirty="0" err="1"/>
              <a:t>Tranfield</a:t>
            </a:r>
            <a:r>
              <a:rPr lang="en-US" sz="2200" dirty="0"/>
              <a:t>, 2009) </a:t>
            </a:r>
          </a:p>
          <a:p>
            <a:r>
              <a:rPr lang="en-US" sz="2400" dirty="0"/>
              <a:t>This study aimed to develop an understanding of the research base on video games in literacy journals. </a:t>
            </a:r>
          </a:p>
        </p:txBody>
      </p:sp>
    </p:spTree>
    <p:extLst>
      <p:ext uri="{BB962C8B-B14F-4D97-AF65-F5344CB8AC3E}">
        <p14:creationId xmlns:p14="http://schemas.microsoft.com/office/powerpoint/2010/main" val="313546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6FEAD-6C52-3006-724A-72BA2C6B9C4F}"/>
              </a:ext>
            </a:extLst>
          </p:cNvPr>
          <p:cNvSpPr>
            <a:spLocks noGrp="1"/>
          </p:cNvSpPr>
          <p:nvPr>
            <p:ph type="title"/>
          </p:nvPr>
        </p:nvSpPr>
        <p:spPr>
          <a:xfrm>
            <a:off x="809997" y="609600"/>
            <a:ext cx="7524003" cy="970450"/>
          </a:xfrm>
        </p:spPr>
        <p:txBody>
          <a:bodyPr/>
          <a:lstStyle/>
          <a:p>
            <a:r>
              <a:rPr lang="en-US" dirty="0"/>
              <a:t>Methodology</a:t>
            </a:r>
          </a:p>
        </p:txBody>
      </p:sp>
      <p:sp>
        <p:nvSpPr>
          <p:cNvPr id="2" name="Content Placeholder 1">
            <a:extLst>
              <a:ext uri="{FF2B5EF4-FFF2-40B4-BE49-F238E27FC236}">
                <a16:creationId xmlns:a16="http://schemas.microsoft.com/office/drawing/2014/main" id="{9E51980C-82D3-16F5-FD3B-B6FC8C311EB4}"/>
              </a:ext>
            </a:extLst>
          </p:cNvPr>
          <p:cNvSpPr>
            <a:spLocks noGrp="1"/>
          </p:cNvSpPr>
          <p:nvPr>
            <p:ph idx="1"/>
          </p:nvPr>
        </p:nvSpPr>
        <p:spPr>
          <a:xfrm>
            <a:off x="457198" y="2102316"/>
            <a:ext cx="8229600" cy="2209800"/>
          </a:xfrm>
        </p:spPr>
        <p:txBody>
          <a:bodyPr>
            <a:normAutofit/>
          </a:bodyPr>
          <a:lstStyle/>
          <a:p>
            <a:r>
              <a:rPr lang="en-US" sz="2400" dirty="0"/>
              <a:t>To this end, 13 literacy journals were included in the search which were utilized in Parson’s et al. (2020) review of lit research journals</a:t>
            </a:r>
          </a:p>
          <a:p>
            <a:endParaRPr lang="en-US" sz="2400" dirty="0"/>
          </a:p>
        </p:txBody>
      </p:sp>
      <p:graphicFrame>
        <p:nvGraphicFramePr>
          <p:cNvPr id="4" name="Table 4">
            <a:extLst>
              <a:ext uri="{FF2B5EF4-FFF2-40B4-BE49-F238E27FC236}">
                <a16:creationId xmlns:a16="http://schemas.microsoft.com/office/drawing/2014/main" id="{CB6C41AD-B473-933E-A6BA-CBB22BA59000}"/>
              </a:ext>
            </a:extLst>
          </p:cNvPr>
          <p:cNvGraphicFramePr>
            <a:graphicFrameLocks noGrp="1"/>
          </p:cNvGraphicFramePr>
          <p:nvPr>
            <p:extLst>
              <p:ext uri="{D42A27DB-BD31-4B8C-83A1-F6EECF244321}">
                <p14:modId xmlns:p14="http://schemas.microsoft.com/office/powerpoint/2010/main" val="2844232975"/>
              </p:ext>
            </p:extLst>
          </p:nvPr>
        </p:nvGraphicFramePr>
        <p:xfrm>
          <a:off x="457198" y="3749040"/>
          <a:ext cx="8229598" cy="2118360"/>
        </p:xfrm>
        <a:graphic>
          <a:graphicData uri="http://schemas.openxmlformats.org/drawingml/2006/table">
            <a:tbl>
              <a:tblPr firstRow="1" bandRow="1">
                <a:tableStyleId>{3B4B98B0-60AC-42C2-AFA5-B58CD77FA1E5}</a:tableStyleId>
              </a:tblPr>
              <a:tblGrid>
                <a:gridCol w="2209801">
                  <a:extLst>
                    <a:ext uri="{9D8B030D-6E8A-4147-A177-3AD203B41FA5}">
                      <a16:colId xmlns:a16="http://schemas.microsoft.com/office/drawing/2014/main" val="1634975049"/>
                    </a:ext>
                  </a:extLst>
                </a:gridCol>
                <a:gridCol w="2590800">
                  <a:extLst>
                    <a:ext uri="{9D8B030D-6E8A-4147-A177-3AD203B41FA5}">
                      <a16:colId xmlns:a16="http://schemas.microsoft.com/office/drawing/2014/main" val="2835150980"/>
                    </a:ext>
                  </a:extLst>
                </a:gridCol>
                <a:gridCol w="3428997">
                  <a:extLst>
                    <a:ext uri="{9D8B030D-6E8A-4147-A177-3AD203B41FA5}">
                      <a16:colId xmlns:a16="http://schemas.microsoft.com/office/drawing/2014/main" val="2875170228"/>
                    </a:ext>
                  </a:extLst>
                </a:gridCol>
              </a:tblGrid>
              <a:tr h="331250">
                <a:tc gridSpan="2">
                  <a:txBody>
                    <a:bodyPr/>
                    <a:lstStyle/>
                    <a:p>
                      <a:r>
                        <a:rPr lang="en-US" b="0" dirty="0"/>
                        <a:t>Journal of Adolescent and Adult Literacy</a:t>
                      </a:r>
                    </a:p>
                  </a:txBody>
                  <a:tcPr/>
                </a:tc>
                <a:tc hMerge="1">
                  <a:txBody>
                    <a:bodyPr/>
                    <a:lstStyle/>
                    <a:p>
                      <a:endParaRPr lang="en-US" b="0" dirty="0"/>
                    </a:p>
                  </a:txBody>
                  <a:tcPr/>
                </a:tc>
                <a:tc>
                  <a:txBody>
                    <a:bodyPr/>
                    <a:lstStyle/>
                    <a:p>
                      <a:r>
                        <a:rPr lang="en-US" b="0" dirty="0"/>
                        <a:t>Reading &amp; Writing Quarterly</a:t>
                      </a:r>
                    </a:p>
                  </a:txBody>
                  <a:tcPr/>
                </a:tc>
                <a:extLst>
                  <a:ext uri="{0D108BD9-81ED-4DB2-BD59-A6C34878D82A}">
                    <a16:rowId xmlns:a16="http://schemas.microsoft.com/office/drawing/2014/main" val="3207091372"/>
                  </a:ext>
                </a:extLst>
              </a:tr>
              <a:tr h="5598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Journal of Literacy Research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Journal of Research in Reading</a:t>
                      </a:r>
                    </a:p>
                  </a:txBody>
                  <a:tcPr/>
                </a:tc>
                <a:tc>
                  <a:txBody>
                    <a:bodyPr/>
                    <a:lstStyle/>
                    <a:p>
                      <a:r>
                        <a:rPr lang="en-US" dirty="0"/>
                        <a:t>Research in the Teaching of English</a:t>
                      </a:r>
                    </a:p>
                  </a:txBody>
                  <a:tcPr/>
                </a:tc>
                <a:extLst>
                  <a:ext uri="{0D108BD9-81ED-4DB2-BD59-A6C34878D82A}">
                    <a16:rowId xmlns:a16="http://schemas.microsoft.com/office/drawing/2014/main" val="992679507"/>
                  </a:ext>
                </a:extLst>
              </a:tr>
              <a:tr h="27029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Literacy Research and Instruction</a:t>
                      </a: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Reading Research Quarterly</a:t>
                      </a:r>
                    </a:p>
                  </a:txBody>
                  <a:tcPr/>
                </a:tc>
                <a:extLst>
                  <a:ext uri="{0D108BD9-81ED-4DB2-BD59-A6C34878D82A}">
                    <a16:rowId xmlns:a16="http://schemas.microsoft.com/office/drawing/2014/main" val="2024526130"/>
                  </a:ext>
                </a:extLst>
              </a:tr>
              <a:tr h="198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Language Arts</a:t>
                      </a:r>
                    </a:p>
                  </a:txBody>
                  <a:tcPr/>
                </a:tc>
                <a:tc>
                  <a:txBody>
                    <a:bodyPr/>
                    <a:lstStyle/>
                    <a:p>
                      <a:r>
                        <a:rPr lang="en-US" dirty="0"/>
                        <a:t>Reading Psychology</a:t>
                      </a:r>
                    </a:p>
                  </a:txBody>
                  <a:tcPr/>
                </a:tc>
                <a:tc>
                  <a:txBody>
                    <a:bodyPr/>
                    <a:lstStyle/>
                    <a:p>
                      <a:r>
                        <a:rPr lang="en-US" dirty="0"/>
                        <a:t>Scientific Studies of Reading</a:t>
                      </a:r>
                    </a:p>
                  </a:txBody>
                  <a:tcPr/>
                </a:tc>
                <a:extLst>
                  <a:ext uri="{0D108BD9-81ED-4DB2-BD59-A6C34878D82A}">
                    <a16:rowId xmlns:a16="http://schemas.microsoft.com/office/drawing/2014/main" val="673728649"/>
                  </a:ext>
                </a:extLst>
              </a:tr>
              <a:tr h="381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English Journal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Reading and Writing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Reading Teacher</a:t>
                      </a:r>
                    </a:p>
                  </a:txBody>
                  <a:tcPr/>
                </a:tc>
                <a:extLst>
                  <a:ext uri="{0D108BD9-81ED-4DB2-BD59-A6C34878D82A}">
                    <a16:rowId xmlns:a16="http://schemas.microsoft.com/office/drawing/2014/main" val="2912596824"/>
                  </a:ext>
                </a:extLst>
              </a:tr>
            </a:tbl>
          </a:graphicData>
        </a:graphic>
      </p:graphicFrame>
    </p:spTree>
    <p:extLst>
      <p:ext uri="{BB962C8B-B14F-4D97-AF65-F5344CB8AC3E}">
        <p14:creationId xmlns:p14="http://schemas.microsoft.com/office/powerpoint/2010/main" val="22852419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TM03457503[[fn=Quotable]]</Template>
  <TotalTime>23853</TotalTime>
  <Words>1617</Words>
  <Application>Microsoft Office PowerPoint</Application>
  <PresentationFormat>On-screen Show (4:3)</PresentationFormat>
  <Paragraphs>175</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 2</vt:lpstr>
      <vt:lpstr>Quotable</vt:lpstr>
      <vt:lpstr>A Systematic Review of  Video Game Research  in Literacy Journals</vt:lpstr>
      <vt:lpstr>Game-Based Learning</vt:lpstr>
      <vt:lpstr>Entertainment Games</vt:lpstr>
      <vt:lpstr>Serious Games</vt:lpstr>
      <vt:lpstr>Game-Based Learning</vt:lpstr>
      <vt:lpstr>GBL in Literacy</vt:lpstr>
      <vt:lpstr>PowerPoint Presentation</vt:lpstr>
      <vt:lpstr>Methodology</vt:lpstr>
      <vt:lpstr>Methodology</vt:lpstr>
      <vt:lpstr>Phase 1 – Initial Search</vt:lpstr>
      <vt:lpstr>Phase 2  Video Games Mentioned in Abstract</vt:lpstr>
      <vt:lpstr>Phase 3  Total Articles that Met Inclusion Criteria</vt:lpstr>
      <vt:lpstr>Phase 4  Sorted Articles into Two Groups of Studies</vt:lpstr>
      <vt:lpstr>Phase 5  Sorted Video Game Articles into Two Groups of Studies</vt:lpstr>
      <vt:lpstr>Coding</vt:lpstr>
      <vt:lpstr>Coding</vt:lpstr>
      <vt:lpstr>Results: Entertainment Games</vt:lpstr>
      <vt:lpstr>Results: Entertainment Games</vt:lpstr>
      <vt:lpstr>Results: Serious Games</vt:lpstr>
      <vt:lpstr>Results: Serious Games</vt:lpstr>
      <vt:lpstr>Results: Serious Games</vt:lpstr>
      <vt:lpstr>Results: Methodologies</vt:lpstr>
      <vt:lpstr>Results: Methodologies</vt:lpstr>
      <vt:lpstr>Results: Methodologies</vt:lpstr>
      <vt:lpstr>Discussion</vt:lpstr>
      <vt:lpstr>Discussion</vt:lpstr>
      <vt:lpstr>Directions for Future Research</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von Gillern</dc:creator>
  <cp:lastModifiedBy>Gould, Hillary</cp:lastModifiedBy>
  <cp:revision>496</cp:revision>
  <dcterms:created xsi:type="dcterms:W3CDTF">2013-09-29T18:12:22Z</dcterms:created>
  <dcterms:modified xsi:type="dcterms:W3CDTF">2022-10-04T16:19:27Z</dcterms:modified>
</cp:coreProperties>
</file>